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4"/>
  </p:sldMasterIdLst>
  <p:notesMasterIdLst>
    <p:notesMasterId r:id="rId39"/>
  </p:notesMasterIdLst>
  <p:sldIdLst>
    <p:sldId id="256" r:id="rId5"/>
    <p:sldId id="514" r:id="rId6"/>
    <p:sldId id="494" r:id="rId7"/>
    <p:sldId id="517" r:id="rId8"/>
    <p:sldId id="525" r:id="rId9"/>
    <p:sldId id="518" r:id="rId10"/>
    <p:sldId id="519" r:id="rId11"/>
    <p:sldId id="520" r:id="rId12"/>
    <p:sldId id="260" r:id="rId13"/>
    <p:sldId id="266" r:id="rId14"/>
    <p:sldId id="521" r:id="rId15"/>
    <p:sldId id="522" r:id="rId16"/>
    <p:sldId id="523" r:id="rId17"/>
    <p:sldId id="524" r:id="rId18"/>
    <p:sldId id="258" r:id="rId19"/>
    <p:sldId id="327" r:id="rId20"/>
    <p:sldId id="308" r:id="rId21"/>
    <p:sldId id="309" r:id="rId22"/>
    <p:sldId id="310" r:id="rId23"/>
    <p:sldId id="311" r:id="rId24"/>
    <p:sldId id="312" r:id="rId25"/>
    <p:sldId id="271" r:id="rId26"/>
    <p:sldId id="313" r:id="rId27"/>
    <p:sldId id="315" r:id="rId28"/>
    <p:sldId id="316" r:id="rId29"/>
    <p:sldId id="317" r:id="rId30"/>
    <p:sldId id="527" r:id="rId31"/>
    <p:sldId id="528" r:id="rId32"/>
    <p:sldId id="529" r:id="rId33"/>
    <p:sldId id="530" r:id="rId34"/>
    <p:sldId id="531" r:id="rId35"/>
    <p:sldId id="532" r:id="rId36"/>
    <p:sldId id="533" r:id="rId37"/>
    <p:sldId id="592" r:id="rId38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Century Gothic" panose="020B0502020202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A94F0A-5EEF-4BB3-9064-345F968643C4}">
  <a:tblStyle styleId="{47A94F0A-5EEF-4BB3-9064-345F968643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5" autoAdjust="0"/>
    <p:restoredTop sz="94963" autoAdjust="0"/>
  </p:normalViewPr>
  <p:slideViewPr>
    <p:cSldViewPr snapToGrid="0">
      <p:cViewPr varScale="1">
        <p:scale>
          <a:sx n="63" d="100"/>
          <a:sy n="63" d="100"/>
        </p:scale>
        <p:origin x="158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RTE Robert [Southern River College]" userId="fb834569-7589-4a7a-8d6a-f95d2d5f36a3" providerId="ADAL" clId="{75FECF3B-1BA4-4F48-AFFE-D5CBEB58DA34}"/>
    <pc:docChg chg="addSld delSld modSld">
      <pc:chgData name="FORTE Robert [Southern River College]" userId="fb834569-7589-4a7a-8d6a-f95d2d5f36a3" providerId="ADAL" clId="{75FECF3B-1BA4-4F48-AFFE-D5CBEB58DA34}" dt="2021-04-18T08:28:35.327" v="27" actId="47"/>
      <pc:docMkLst>
        <pc:docMk/>
      </pc:docMkLst>
      <pc:sldChg chg="modSp mod">
        <pc:chgData name="FORTE Robert [Southern River College]" userId="fb834569-7589-4a7a-8d6a-f95d2d5f36a3" providerId="ADAL" clId="{75FECF3B-1BA4-4F48-AFFE-D5CBEB58DA34}" dt="2021-04-18T08:24:02.011" v="20" actId="20577"/>
        <pc:sldMkLst>
          <pc:docMk/>
          <pc:sldMk cId="0" sldId="256"/>
        </pc:sldMkLst>
        <pc:spChg chg="mod">
          <ac:chgData name="FORTE Robert [Southern River College]" userId="fb834569-7589-4a7a-8d6a-f95d2d5f36a3" providerId="ADAL" clId="{75FECF3B-1BA4-4F48-AFFE-D5CBEB58DA34}" dt="2021-04-18T08:24:02.011" v="20" actId="20577"/>
          <ac:spMkLst>
            <pc:docMk/>
            <pc:sldMk cId="0" sldId="256"/>
            <ac:spMk id="69" creationId="{00000000-0000-0000-0000-000000000000}"/>
          </ac:spMkLst>
        </pc:spChg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0" sldId="257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0" sldId="259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0" sldId="262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0" sldId="263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0" sldId="264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0" sldId="265"/>
        </pc:sldMkLst>
      </pc:sldChg>
      <pc:sldChg chg="del">
        <pc:chgData name="FORTE Robert [Southern River College]" userId="fb834569-7589-4a7a-8d6a-f95d2d5f36a3" providerId="ADAL" clId="{75FECF3B-1BA4-4F48-AFFE-D5CBEB58DA34}" dt="2021-04-18T08:24:06.728" v="21" actId="47"/>
        <pc:sldMkLst>
          <pc:docMk/>
          <pc:sldMk cId="3291464277" sldId="272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4103987630" sldId="295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3479064073" sldId="504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1591576457" sldId="513"/>
        </pc:sldMkLst>
      </pc:sldChg>
      <pc:sldChg chg="modSp mod">
        <pc:chgData name="FORTE Robert [Southern River College]" userId="fb834569-7589-4a7a-8d6a-f95d2d5f36a3" providerId="ADAL" clId="{75FECF3B-1BA4-4F48-AFFE-D5CBEB58DA34}" dt="2021-04-18T08:27:04.233" v="26" actId="1076"/>
        <pc:sldMkLst>
          <pc:docMk/>
          <pc:sldMk cId="2310465093" sldId="514"/>
        </pc:sldMkLst>
        <pc:spChg chg="mod">
          <ac:chgData name="FORTE Robert [Southern River College]" userId="fb834569-7589-4a7a-8d6a-f95d2d5f36a3" providerId="ADAL" clId="{75FECF3B-1BA4-4F48-AFFE-D5CBEB58DA34}" dt="2021-04-18T08:24:09.794" v="22" actId="20577"/>
          <ac:spMkLst>
            <pc:docMk/>
            <pc:sldMk cId="2310465093" sldId="514"/>
            <ac:spMk id="5" creationId="{F210124D-149F-475B-A023-5192A207D284}"/>
          </ac:spMkLst>
        </pc:spChg>
        <pc:picChg chg="mod">
          <ac:chgData name="FORTE Robert [Southern River College]" userId="fb834569-7589-4a7a-8d6a-f95d2d5f36a3" providerId="ADAL" clId="{75FECF3B-1BA4-4F48-AFFE-D5CBEB58DA34}" dt="2021-04-18T08:27:04.233" v="26" actId="1076"/>
          <ac:picMkLst>
            <pc:docMk/>
            <pc:sldMk cId="2310465093" sldId="514"/>
            <ac:picMk id="1028" creationId="{F2B69075-DA2E-4E7E-A219-4369044DB633}"/>
          </ac:picMkLst>
        </pc:picChg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3249058746" sldId="515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2065504440" sldId="516"/>
        </pc:sldMkLst>
      </pc:sldChg>
      <pc:sldChg chg="del">
        <pc:chgData name="FORTE Robert [Southern River College]" userId="fb834569-7589-4a7a-8d6a-f95d2d5f36a3" providerId="ADAL" clId="{75FECF3B-1BA4-4F48-AFFE-D5CBEB58DA34}" dt="2021-04-18T08:26:48.584" v="23" actId="47"/>
        <pc:sldMkLst>
          <pc:docMk/>
          <pc:sldMk cId="3567269635" sldId="534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773250906" sldId="535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3349120774" sldId="536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2612295840" sldId="538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1230283659" sldId="539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742731525" sldId="546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859311339" sldId="547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1541264376" sldId="548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4273527494" sldId="549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2020762096" sldId="550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2436087719" sldId="551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1312842599" sldId="552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112080270" sldId="553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4236722312" sldId="554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131697679" sldId="555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266150817" sldId="556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4198300312" sldId="557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3334811588" sldId="558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727615885" sldId="560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2165111019" sldId="561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2510523552" sldId="562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1456358188" sldId="563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2723830449" sldId="564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4094226131" sldId="565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1209405330" sldId="566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2831100561" sldId="567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204695646" sldId="568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4011069429" sldId="569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2895672534" sldId="570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2860740394" sldId="571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3835019807" sldId="573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341526467" sldId="574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1038945669" sldId="575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776836200" sldId="576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3429917152" sldId="577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2556910911" sldId="578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314563966" sldId="579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3625155546" sldId="580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3256574739" sldId="581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793060778" sldId="582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1352849576" sldId="583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1299620391" sldId="584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1910603418" sldId="586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1880033162" sldId="587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3113591133" sldId="588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3671905056" sldId="589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2079362035" sldId="590"/>
        </pc:sldMkLst>
      </pc:sldChg>
      <pc:sldChg chg="del">
        <pc:chgData name="FORTE Robert [Southern River College]" userId="fb834569-7589-4a7a-8d6a-f95d2d5f36a3" providerId="ADAL" clId="{75FECF3B-1BA4-4F48-AFFE-D5CBEB58DA34}" dt="2021-04-18T08:28:35.327" v="27" actId="47"/>
        <pc:sldMkLst>
          <pc:docMk/>
          <pc:sldMk cId="3591157492" sldId="591"/>
        </pc:sldMkLst>
      </pc:sldChg>
      <pc:sldChg chg="modSp add">
        <pc:chgData name="FORTE Robert [Southern River College]" userId="fb834569-7589-4a7a-8d6a-f95d2d5f36a3" providerId="ADAL" clId="{75FECF3B-1BA4-4F48-AFFE-D5CBEB58DA34}" dt="2021-04-18T08:26:59.151" v="25" actId="1076"/>
        <pc:sldMkLst>
          <pc:docMk/>
          <pc:sldMk cId="4262576658" sldId="592"/>
        </pc:sldMkLst>
        <pc:picChg chg="mod">
          <ac:chgData name="FORTE Robert [Southern River College]" userId="fb834569-7589-4a7a-8d6a-f95d2d5f36a3" providerId="ADAL" clId="{75FECF3B-1BA4-4F48-AFFE-D5CBEB58DA34}" dt="2021-04-18T08:26:59.151" v="25" actId="1076"/>
          <ac:picMkLst>
            <pc:docMk/>
            <pc:sldMk cId="4262576658" sldId="592"/>
            <ac:picMk id="1028" creationId="{F2B69075-DA2E-4E7E-A219-4369044DB633}"/>
          </ac:picMkLst>
        </pc:picChg>
      </pc:sldChg>
      <pc:sldMasterChg chg="delSldLayout">
        <pc:chgData name="FORTE Robert [Southern River College]" userId="fb834569-7589-4a7a-8d6a-f95d2d5f36a3" providerId="ADAL" clId="{75FECF3B-1BA4-4F48-AFFE-D5CBEB58DA34}" dt="2021-04-18T08:28:35.327" v="27" actId="47"/>
        <pc:sldMasterMkLst>
          <pc:docMk/>
          <pc:sldMasterMk cId="0" sldId="2147483658"/>
        </pc:sldMasterMkLst>
        <pc:sldLayoutChg chg="del">
          <pc:chgData name="FORTE Robert [Southern River College]" userId="fb834569-7589-4a7a-8d6a-f95d2d5f36a3" providerId="ADAL" clId="{75FECF3B-1BA4-4F48-AFFE-D5CBEB58DA34}" dt="2021-04-18T08:28:35.327" v="27" actId="47"/>
          <pc:sldLayoutMkLst>
            <pc:docMk/>
            <pc:sldMasterMk cId="0" sldId="2147483658"/>
            <pc:sldLayoutMk cId="0" sldId="2147483649"/>
          </pc:sldLayoutMkLst>
        </pc:sldLayoutChg>
        <pc:sldLayoutChg chg="del">
          <pc:chgData name="FORTE Robert [Southern River College]" userId="fb834569-7589-4a7a-8d6a-f95d2d5f36a3" providerId="ADAL" clId="{75FECF3B-1BA4-4F48-AFFE-D5CBEB58DA34}" dt="2021-04-18T08:28:35.327" v="27" actId="47"/>
          <pc:sldLayoutMkLst>
            <pc:docMk/>
            <pc:sldMasterMk cId="0" sldId="2147483658"/>
            <pc:sldLayoutMk cId="0" sldId="2147483651"/>
          </pc:sldLayoutMkLst>
        </pc:sldLayoutChg>
        <pc:sldLayoutChg chg="del">
          <pc:chgData name="FORTE Robert [Southern River College]" userId="fb834569-7589-4a7a-8d6a-f95d2d5f36a3" providerId="ADAL" clId="{75FECF3B-1BA4-4F48-AFFE-D5CBEB58DA34}" dt="2021-04-18T08:28:35.327" v="27" actId="47"/>
          <pc:sldLayoutMkLst>
            <pc:docMk/>
            <pc:sldMasterMk cId="0" sldId="2147483658"/>
            <pc:sldLayoutMk cId="0" sldId="2147483652"/>
          </pc:sldLayoutMkLst>
        </pc:sldLayoutChg>
        <pc:sldLayoutChg chg="del">
          <pc:chgData name="FORTE Robert [Southern River College]" userId="fb834569-7589-4a7a-8d6a-f95d2d5f36a3" providerId="ADAL" clId="{75FECF3B-1BA4-4F48-AFFE-D5CBEB58DA34}" dt="2021-04-18T08:28:35.327" v="27" actId="47"/>
          <pc:sldLayoutMkLst>
            <pc:docMk/>
            <pc:sldMasterMk cId="0" sldId="2147483658"/>
            <pc:sldLayoutMk cId="0" sldId="2147483654"/>
          </pc:sldLayoutMkLst>
        </pc:sldLayoutChg>
        <pc:sldLayoutChg chg="del">
          <pc:chgData name="FORTE Robert [Southern River College]" userId="fb834569-7589-4a7a-8d6a-f95d2d5f36a3" providerId="ADAL" clId="{75FECF3B-1BA4-4F48-AFFE-D5CBEB58DA34}" dt="2021-04-18T08:28:35.327" v="27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FORTE Robert [Southern River College]" userId="fb834569-7589-4a7a-8d6a-f95d2d5f36a3" providerId="ADAL" clId="{75FECF3B-1BA4-4F48-AFFE-D5CBEB58DA34}" dt="2021-04-18T08:28:35.327" v="27" actId="47"/>
          <pc:sldLayoutMkLst>
            <pc:docMk/>
            <pc:sldMasterMk cId="0" sldId="2147483658"/>
            <pc:sldLayoutMk cId="0" sldId="2147483656"/>
          </pc:sldLayoutMkLst>
        </pc:sldLayoutChg>
        <pc:sldLayoutChg chg="del">
          <pc:chgData name="FORTE Robert [Southern River College]" userId="fb834569-7589-4a7a-8d6a-f95d2d5f36a3" providerId="ADAL" clId="{75FECF3B-1BA4-4F48-AFFE-D5CBEB58DA34}" dt="2021-04-18T08:28:35.327" v="27" actId="47"/>
          <pc:sldLayoutMkLst>
            <pc:docMk/>
            <pc:sldMasterMk cId="0" sldId="2147483658"/>
            <pc:sldLayoutMk cId="0" sldId="2147483657"/>
          </pc:sldLayoutMkLst>
        </pc:sldLayoutChg>
      </pc:sldMasterChg>
    </pc:docChg>
  </pc:docChgLst>
  <pc:docChgLst>
    <pc:chgData name="TRYHORN Yvonne [Southern River College]" userId="S::yvonne.tryhorn@education.wa.edu.au::9964fc58-1de6-4ece-bc4f-fcbddc72e144" providerId="AD" clId="Web-{B94C26EA-21F2-9C76-D0C9-E8B819B51103}"/>
    <pc:docChg chg="modSld">
      <pc:chgData name="TRYHORN Yvonne [Southern River College]" userId="S::yvonne.tryhorn@education.wa.edu.au::9964fc58-1de6-4ece-bc4f-fcbddc72e144" providerId="AD" clId="Web-{B94C26EA-21F2-9C76-D0C9-E8B819B51103}" dt="2025-02-04T13:51:29.446" v="0" actId="1076"/>
      <pc:docMkLst>
        <pc:docMk/>
      </pc:docMkLst>
      <pc:sldChg chg="modSp">
        <pc:chgData name="TRYHORN Yvonne [Southern River College]" userId="S::yvonne.tryhorn@education.wa.edu.au::9964fc58-1de6-4ece-bc4f-fcbddc72e144" providerId="AD" clId="Web-{B94C26EA-21F2-9C76-D0C9-E8B819B51103}" dt="2025-02-04T13:51:29.446" v="0" actId="1076"/>
        <pc:sldMkLst>
          <pc:docMk/>
          <pc:sldMk cId="0" sldId="315"/>
        </pc:sldMkLst>
        <pc:picChg chg="mod">
          <ac:chgData name="TRYHORN Yvonne [Southern River College]" userId="S::yvonne.tryhorn@education.wa.edu.au::9964fc58-1de6-4ece-bc4f-fcbddc72e144" providerId="AD" clId="Web-{B94C26EA-21F2-9C76-D0C9-E8B819B51103}" dt="2025-02-04T13:51:29.446" v="0" actId="1076"/>
          <ac:picMkLst>
            <pc:docMk/>
            <pc:sldMk cId="0" sldId="315"/>
            <ac:picMk id="22531" creationId="{FB87462A-E14C-4B82-A252-2D9C1C0F783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Insert cover image and use transparency settings to fade image.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9749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62610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0769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84565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9082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9771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9551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Google Shape;37;p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8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jpeg"/><Relationship Id="rId4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 idx="4294967295"/>
          </p:nvPr>
        </p:nvSpPr>
        <p:spPr>
          <a:xfrm>
            <a:off x="37768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dirty="0"/>
              <a:t>Year 9 Chemistry </a:t>
            </a:r>
            <a:br>
              <a:rPr lang="en-GB" sz="6000" b="1" dirty="0"/>
            </a:br>
            <a:r>
              <a:rPr lang="en-GB" sz="6000" b="1" dirty="0"/>
              <a:t>Review</a:t>
            </a:r>
            <a:endParaRPr sz="6000" b="1" dirty="0"/>
          </a:p>
        </p:txBody>
      </p:sp>
      <p:sp>
        <p:nvSpPr>
          <p:cNvPr id="70" name="Google Shape;70;p12"/>
          <p:cNvSpPr txBox="1">
            <a:spLocks noGrp="1"/>
          </p:cNvSpPr>
          <p:nvPr>
            <p:ph type="subTitle" idx="4294967295"/>
          </p:nvPr>
        </p:nvSpPr>
        <p:spPr>
          <a:xfrm>
            <a:off x="311700" y="352207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6" name="Picture 2" descr="Welcome to our community - Southern River College">
            <a:extLst>
              <a:ext uri="{FF2B5EF4-FFF2-40B4-BE49-F238E27FC236}">
                <a16:creationId xmlns:a16="http://schemas.microsoft.com/office/drawing/2014/main" id="{03DD47CE-BC46-4EF8-A3EC-DB610C6D7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71" y="4318797"/>
            <a:ext cx="1556048" cy="6777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0381" y="944645"/>
            <a:ext cx="8520600" cy="572700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  <a:ea typeface="Arial" charset="0"/>
                <a:cs typeface="Arial" charset="0"/>
              </a:rPr>
              <a:t>Answers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9109" y="1950356"/>
            <a:ext cx="4141054" cy="2940732"/>
          </a:xfrm>
        </p:spPr>
        <p:txBody>
          <a:bodyPr>
            <a:normAutofit/>
          </a:bodyPr>
          <a:lstStyle/>
          <a:p>
            <a:r>
              <a:rPr lang="en-US" sz="2100" b="1" dirty="0">
                <a:solidFill>
                  <a:schemeClr val="accent2"/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Element name = </a:t>
            </a:r>
            <a:r>
              <a:rPr lang="en-US" sz="2100" b="1" dirty="0">
                <a:solidFill>
                  <a:srgbClr val="FF0000"/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cobalt</a:t>
            </a:r>
            <a:br>
              <a:rPr lang="en-US" sz="2100" b="1" dirty="0">
                <a:solidFill>
                  <a:srgbClr val="FF0000"/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</a:br>
            <a:endParaRPr lang="en-US" sz="2100" b="1" dirty="0">
              <a:solidFill>
                <a:srgbClr val="FF0000"/>
              </a:solidFill>
              <a:latin typeface="Century Gothic" panose="020B0502020202020204" pitchFamily="34" charset="0"/>
              <a:ea typeface="Arial" charset="0"/>
              <a:cs typeface="Arial" charset="0"/>
            </a:endParaRPr>
          </a:p>
          <a:p>
            <a:r>
              <a:rPr lang="en-US" sz="2100" b="1" dirty="0">
                <a:solidFill>
                  <a:schemeClr val="accent2"/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Number of protons = </a:t>
            </a:r>
            <a:r>
              <a:rPr lang="en-US" sz="2100" b="1" dirty="0">
                <a:solidFill>
                  <a:srgbClr val="FF0000"/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27</a:t>
            </a:r>
            <a:br>
              <a:rPr lang="en-US" sz="2100" b="1" dirty="0">
                <a:solidFill>
                  <a:srgbClr val="FF0000"/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</a:br>
            <a:endParaRPr lang="en-US" sz="2100" b="1" dirty="0">
              <a:solidFill>
                <a:srgbClr val="FF0000"/>
              </a:solidFill>
              <a:latin typeface="Century Gothic" panose="020B0502020202020204" pitchFamily="34" charset="0"/>
              <a:ea typeface="Arial" charset="0"/>
              <a:cs typeface="Arial" charset="0"/>
            </a:endParaRPr>
          </a:p>
          <a:p>
            <a:r>
              <a:rPr lang="en-US" sz="2100" b="1" dirty="0">
                <a:solidFill>
                  <a:schemeClr val="accent2"/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Number of neutrons = </a:t>
            </a:r>
            <a:r>
              <a:rPr lang="en-US" sz="2100" b="1" dirty="0">
                <a:solidFill>
                  <a:srgbClr val="FF0000"/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32</a:t>
            </a:r>
            <a:br>
              <a:rPr lang="en-US" sz="2100" b="1" dirty="0">
                <a:solidFill>
                  <a:srgbClr val="FF0000"/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</a:br>
            <a:endParaRPr lang="en-US" sz="2100" b="1" dirty="0">
              <a:solidFill>
                <a:srgbClr val="FF0000"/>
              </a:solidFill>
              <a:latin typeface="Century Gothic" panose="020B0502020202020204" pitchFamily="34" charset="0"/>
              <a:ea typeface="Arial" charset="0"/>
              <a:cs typeface="Arial" charset="0"/>
            </a:endParaRPr>
          </a:p>
          <a:p>
            <a:r>
              <a:rPr lang="en-US" sz="2100" b="1" dirty="0">
                <a:solidFill>
                  <a:schemeClr val="accent2"/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Number of electrons = </a:t>
            </a:r>
            <a:r>
              <a:rPr lang="en-US" sz="2100" b="1" dirty="0">
                <a:solidFill>
                  <a:srgbClr val="FF0000"/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27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8" y="2005536"/>
            <a:ext cx="4084631" cy="165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8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388C5CB-0D7F-4948-ABC2-9A5553487F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FAED77-0918-4A8D-9AE1-0C563AD681A6}"/>
              </a:ext>
            </a:extLst>
          </p:cNvPr>
          <p:cNvSpPr txBox="1">
            <a:spLocks/>
          </p:cNvSpPr>
          <p:nvPr/>
        </p:nvSpPr>
        <p:spPr>
          <a:xfrm>
            <a:off x="2370057" y="897291"/>
            <a:ext cx="4431381" cy="13038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latin typeface="Century Gothic" panose="020B0502020202020204" pitchFamily="34" charset="0"/>
                <a:ea typeface="Arial" charset="0"/>
                <a:cs typeface="Arial" charset="0"/>
              </a:rPr>
              <a:t>Isotopes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3D5D8C-8FFD-4C3C-8D07-AF423EACDBBB}"/>
              </a:ext>
            </a:extLst>
          </p:cNvPr>
          <p:cNvSpPr txBox="1"/>
          <p:nvPr/>
        </p:nvSpPr>
        <p:spPr>
          <a:xfrm>
            <a:off x="593888" y="1972847"/>
            <a:ext cx="8309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  <a:ea typeface="Arial" charset="0"/>
                <a:cs typeface="Arial" charset="0"/>
              </a:rPr>
              <a:t>Isotopes are atoms with the same number of protons but different numbers of neutrons. This means that they are the same element but have different masses.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2CED89-2F19-4924-B41C-570F8863E42E}"/>
              </a:ext>
            </a:extLst>
          </p:cNvPr>
          <p:cNvCxnSpPr>
            <a:cxnSpLocks/>
          </p:cNvCxnSpPr>
          <p:nvPr/>
        </p:nvCxnSpPr>
        <p:spPr>
          <a:xfrm flipV="1">
            <a:off x="787138" y="1587978"/>
            <a:ext cx="7956223" cy="145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48AC1A7-3CE7-41B8-8324-5EA4C5754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85" y="3316942"/>
            <a:ext cx="6007183" cy="150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27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388C5CB-0D7F-4948-ABC2-9A5553487F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FAED77-0918-4A8D-9AE1-0C563AD681A6}"/>
              </a:ext>
            </a:extLst>
          </p:cNvPr>
          <p:cNvSpPr txBox="1">
            <a:spLocks/>
          </p:cNvSpPr>
          <p:nvPr/>
        </p:nvSpPr>
        <p:spPr>
          <a:xfrm>
            <a:off x="2370057" y="897291"/>
            <a:ext cx="4431381" cy="13038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latin typeface="Century Gothic" panose="020B0502020202020204" pitchFamily="34" charset="0"/>
                <a:ea typeface="Arial" charset="0"/>
                <a:cs typeface="Arial" charset="0"/>
              </a:rPr>
              <a:t>Answers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3D5D8C-8FFD-4C3C-8D07-AF423EACDBBB}"/>
              </a:ext>
            </a:extLst>
          </p:cNvPr>
          <p:cNvSpPr txBox="1"/>
          <p:nvPr/>
        </p:nvSpPr>
        <p:spPr>
          <a:xfrm>
            <a:off x="593888" y="1972847"/>
            <a:ext cx="8309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  <a:ea typeface="Arial" charset="0"/>
                <a:cs typeface="Arial" charset="0"/>
              </a:rPr>
              <a:t>Isotopes are atoms with the same number of protons but different numbers of neutrons. This means that they are the same element but have different masses.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2CED89-2F19-4924-B41C-570F8863E42E}"/>
              </a:ext>
            </a:extLst>
          </p:cNvPr>
          <p:cNvCxnSpPr>
            <a:cxnSpLocks/>
          </p:cNvCxnSpPr>
          <p:nvPr/>
        </p:nvCxnSpPr>
        <p:spPr>
          <a:xfrm flipV="1">
            <a:off x="787138" y="1587978"/>
            <a:ext cx="7956223" cy="145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318AB2-8E78-4E68-8205-289332A1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47" y="3293781"/>
            <a:ext cx="7315200" cy="151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19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>
            <a:extLst>
              <a:ext uri="{FF2B5EF4-FFF2-40B4-BE49-F238E27FC236}">
                <a16:creationId xmlns:a16="http://schemas.microsoft.com/office/drawing/2014/main" id="{A1C8B0F0-BEEA-4A47-BBE7-345FBD0AE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143000"/>
            <a:ext cx="6858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sz="7200" b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raffiti Treat" pitchFamily="2" charset="0"/>
                <a:ea typeface="+mn-ea"/>
              </a:rPr>
              <a:t>ATOMIC STRUCTURE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>
            <a:extLst>
              <a:ext uri="{FF2B5EF4-FFF2-40B4-BE49-F238E27FC236}">
                <a16:creationId xmlns:a16="http://schemas.microsoft.com/office/drawing/2014/main" id="{10F2BDC0-906B-4F64-9563-5D3DC7C1A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5357" y="202676"/>
            <a:ext cx="68580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kbar" pitchFamily="2" charset="0"/>
                <a:ea typeface="+mn-ea"/>
              </a:rPr>
              <a:t>ATOM:</a:t>
            </a:r>
            <a:r>
              <a:rPr 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kbar" pitchFamily="2" charset="0"/>
                <a:ea typeface="+mn-ea"/>
              </a:rPr>
              <a:t> 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kbar" pitchFamily="2" charset="0"/>
                <a:ea typeface="+mn-ea"/>
              </a:rPr>
              <a:t>smallest piece of  an element.</a:t>
            </a:r>
          </a:p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kbar" pitchFamily="2" charset="0"/>
                <a:ea typeface="+mn-ea"/>
              </a:rPr>
              <a:t>Atoms are </a:t>
            </a:r>
            <a:r>
              <a:rPr lang="en-US" sz="36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kbar" pitchFamily="2" charset="0"/>
                <a:ea typeface="+mn-ea"/>
              </a:rPr>
              <a:t>TOO SMALL TO SEE</a:t>
            </a:r>
            <a:r>
              <a:rPr 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kbar" pitchFamily="2" charset="0"/>
                <a:ea typeface="+mn-ea"/>
              </a:rPr>
              <a:t> 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kbar" pitchFamily="2" charset="0"/>
                <a:ea typeface="+mn-ea"/>
              </a:rPr>
              <a:t>with our eyes.  </a:t>
            </a:r>
          </a:p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kbar" pitchFamily="2" charset="0"/>
                <a:ea typeface="+mn-ea"/>
              </a:rPr>
              <a:t>We must </a:t>
            </a:r>
            <a:r>
              <a:rPr lang="en-US" sz="36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kbar" pitchFamily="2" charset="0"/>
                <a:ea typeface="+mn-ea"/>
              </a:rPr>
              <a:t>USE EVIDENCE</a:t>
            </a:r>
            <a:r>
              <a:rPr 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kbar" pitchFamily="2" charset="0"/>
                <a:ea typeface="+mn-ea"/>
              </a:rPr>
              <a:t> 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kbar" pitchFamily="2" charset="0"/>
                <a:ea typeface="+mn-ea"/>
              </a:rPr>
              <a:t>from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kbar" pitchFamily="2" charset="0"/>
                <a:ea typeface="+mn-ea"/>
              </a:rPr>
              <a:t> 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kbar" pitchFamily="2" charset="0"/>
                <a:ea typeface="+mn-ea"/>
              </a:rPr>
              <a:t>experiments to </a:t>
            </a:r>
            <a:r>
              <a:rPr lang="en-US" sz="36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kbar" pitchFamily="2" charset="0"/>
                <a:ea typeface="+mn-ea"/>
              </a:rPr>
              <a:t>CREATE MODELS</a:t>
            </a:r>
            <a:r>
              <a:rPr 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kbar" pitchFamily="2" charset="0"/>
                <a:ea typeface="+mn-ea"/>
              </a:rPr>
              <a:t> 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kbar" pitchFamily="2" charset="0"/>
                <a:ea typeface="+mn-ea"/>
              </a:rPr>
              <a:t>of what atoms might look like.</a:t>
            </a:r>
          </a:p>
        </p:txBody>
      </p:sp>
      <p:pic>
        <p:nvPicPr>
          <p:cNvPr id="3075" name="Picture 5" descr="j0366324">
            <a:extLst>
              <a:ext uri="{FF2B5EF4-FFF2-40B4-BE49-F238E27FC236}">
                <a16:creationId xmlns:a16="http://schemas.microsoft.com/office/drawing/2014/main" id="{2EF88EC9-0FB6-449B-B5B0-10368B957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214" y="812473"/>
            <a:ext cx="742950" cy="7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6" descr="j0281284">
            <a:extLst>
              <a:ext uri="{FF2B5EF4-FFF2-40B4-BE49-F238E27FC236}">
                <a16:creationId xmlns:a16="http://schemas.microsoft.com/office/drawing/2014/main" id="{C52967CE-0A1E-4694-9FD3-884F1CEBA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114551"/>
            <a:ext cx="1143000" cy="602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7" descr="j0281284">
            <a:extLst>
              <a:ext uri="{FF2B5EF4-FFF2-40B4-BE49-F238E27FC236}">
                <a16:creationId xmlns:a16="http://schemas.microsoft.com/office/drawing/2014/main" id="{82283228-5D97-48BE-AE71-3EE9BD8A9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15000" y="2135922"/>
            <a:ext cx="1143000" cy="602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5">
            <a:extLst>
              <a:ext uri="{FF2B5EF4-FFF2-40B4-BE49-F238E27FC236}">
                <a16:creationId xmlns:a16="http://schemas.microsoft.com/office/drawing/2014/main" id="{F9F3C294-A0BD-4BDA-8BB9-BBC81F4F6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60256"/>
            <a:ext cx="6858000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45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kbar" pitchFamily="2" charset="0"/>
                <a:ea typeface="ＭＳ Ｐゴシック" charset="-128"/>
              </a:rPr>
              <a:t>MODEL: </a:t>
            </a:r>
            <a:r>
              <a:rPr lang="en-US" sz="33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kbar" pitchFamily="2" charset="0"/>
                <a:ea typeface="ＭＳ Ｐゴシック" charset="-128"/>
              </a:rPr>
              <a:t>a representation of an object or event.</a:t>
            </a:r>
          </a:p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33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kbar" pitchFamily="2" charset="0"/>
                <a:ea typeface="ＭＳ Ｐゴシック" charset="-128"/>
              </a:rPr>
              <a:t>Models of the atom started being made approximately </a:t>
            </a:r>
            <a:r>
              <a:rPr lang="en-US" sz="33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kbar" pitchFamily="2" charset="0"/>
                <a:ea typeface="ＭＳ Ｐゴシック" charset="-128"/>
              </a:rPr>
              <a:t>2500 YEARS AGO.</a:t>
            </a:r>
          </a:p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AU" sz="33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kbar" pitchFamily="2" charset="0"/>
                <a:ea typeface="ＭＳ Ｐゴシック" charset="-128"/>
              </a:rPr>
              <a:t>These models have been modified due to better observations.</a:t>
            </a:r>
            <a:endParaRPr lang="en-US" sz="33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kbar" pitchFamily="2" charset="0"/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ECB451-8C75-4CEF-B523-27C1F54A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123" name="Content Placeholder 2">
            <a:extLst>
              <a:ext uri="{FF2B5EF4-FFF2-40B4-BE49-F238E27FC236}">
                <a16:creationId xmlns:a16="http://schemas.microsoft.com/office/drawing/2014/main" id="{8C91146F-8A50-4FCA-BF77-E67E578EF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63850" y="1152525"/>
            <a:ext cx="3416300" cy="34163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C39C17-E77A-42D3-BB95-878AF51B70A4}"/>
              </a:ext>
            </a:extLst>
          </p:cNvPr>
          <p:cNvSpPr/>
          <p:nvPr/>
        </p:nvSpPr>
        <p:spPr>
          <a:xfrm>
            <a:off x="1828800" y="4569619"/>
            <a:ext cx="3429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AU" sz="600" dirty="0">
                <a:solidFill>
                  <a:schemeClr val="accent4">
                    <a:lumMod val="10000"/>
                  </a:schemeClr>
                </a:solidFill>
                <a:cs typeface="Arial" panose="020B0604020202020204" pitchFamily="34" charset="0"/>
              </a:rPr>
              <a:t>https://www.thepostemail.com/2018/03/22/deceptive-language-ruins-earth-hour/carbon-atoms/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>
            <a:extLst>
              <a:ext uri="{FF2B5EF4-FFF2-40B4-BE49-F238E27FC236}">
                <a16:creationId xmlns:a16="http://schemas.microsoft.com/office/drawing/2014/main" id="{5EC7D30C-BE1D-4E62-96EA-FEF9A5D3B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078" y="102553"/>
            <a:ext cx="7542622" cy="410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3600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DEMOCRITUS’ MODEL (400BC)</a:t>
            </a: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:</a:t>
            </a:r>
            <a:r>
              <a:rPr lang="en-US" sz="45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 </a:t>
            </a:r>
            <a:r>
              <a:rPr lang="en-US" sz="33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all matter is made of </a:t>
            </a:r>
            <a:r>
              <a:rPr lang="en-US" sz="33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TINY PIECES </a:t>
            </a:r>
            <a:r>
              <a:rPr lang="en-US" sz="33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(</a:t>
            </a:r>
            <a:r>
              <a:rPr lang="en-US" sz="3300" b="1" i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atomos</a:t>
            </a:r>
            <a:r>
              <a:rPr lang="en-US" sz="33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) that </a:t>
            </a:r>
            <a:r>
              <a:rPr lang="en-US" sz="33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CANNOT BE DIVIDED</a:t>
            </a:r>
            <a:r>
              <a:rPr lang="en-US" sz="33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.</a:t>
            </a:r>
          </a:p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3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Liquid atoms were round and             smooth.</a:t>
            </a:r>
          </a:p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3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Solid atoms were rough and                prickly.</a:t>
            </a:r>
          </a:p>
        </p:txBody>
      </p:sp>
      <p:pic>
        <p:nvPicPr>
          <p:cNvPr id="14339" name="Picture 1">
            <a:extLst>
              <a:ext uri="{FF2B5EF4-FFF2-40B4-BE49-F238E27FC236}">
                <a16:creationId xmlns:a16="http://schemas.microsoft.com/office/drawing/2014/main" id="{8A1BBEA2-13AD-4CCB-B8B1-8CCEFF9C7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440" y="2619216"/>
            <a:ext cx="2093119" cy="242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C79E67-BC5E-47A3-85E5-FF64A5A70A19}"/>
              </a:ext>
            </a:extLst>
          </p:cNvPr>
          <p:cNvSpPr/>
          <p:nvPr/>
        </p:nvSpPr>
        <p:spPr>
          <a:xfrm>
            <a:off x="2743200" y="4914900"/>
            <a:ext cx="3429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AU" sz="600" dirty="0">
                <a:solidFill>
                  <a:schemeClr val="accent4">
                    <a:lumMod val="10000"/>
                  </a:schemeClr>
                </a:solidFill>
              </a:rPr>
              <a:t>https://medium.com/@arnaldogunzi/about-atoms-and-the-void-935eb9de9028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>
            <a:extLst>
              <a:ext uri="{FF2B5EF4-FFF2-40B4-BE49-F238E27FC236}">
                <a16:creationId xmlns:a16="http://schemas.microsoft.com/office/drawing/2014/main" id="{14665156-75DA-49FA-9D49-3A1EA0755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11" y="50654"/>
            <a:ext cx="8564252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4500" b="1" u="sng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ARISTOTLE’S MODEL (300BC)</a:t>
            </a:r>
            <a:r>
              <a:rPr lang="en-US" sz="45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:</a:t>
            </a:r>
            <a:r>
              <a:rPr lang="en-US" sz="45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 </a:t>
            </a:r>
            <a:r>
              <a:rPr lang="en-US" sz="45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all matter is made of</a:t>
            </a:r>
            <a:r>
              <a:rPr lang="en-US" sz="45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 </a:t>
            </a:r>
            <a:r>
              <a:rPr lang="en-US" sz="45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FOUR ELEMENTS</a:t>
            </a:r>
            <a:r>
              <a:rPr lang="en-US" sz="45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.</a:t>
            </a:r>
          </a:p>
        </p:txBody>
      </p:sp>
      <p:sp>
        <p:nvSpPr>
          <p:cNvPr id="15363" name="Rectangle 11">
            <a:extLst>
              <a:ext uri="{FF2B5EF4-FFF2-40B4-BE49-F238E27FC236}">
                <a16:creationId xmlns:a16="http://schemas.microsoft.com/office/drawing/2014/main" id="{5ED4241F-041E-41D5-B83C-3D9EDE8E9E66}"/>
              </a:ext>
            </a:extLst>
          </p:cNvPr>
          <p:cNvSpPr>
            <a:spLocks noChangeArrowheads="1"/>
          </p:cNvSpPr>
          <p:nvPr/>
        </p:nvSpPr>
        <p:spPr bwMode="auto">
          <a:xfrm rot="18871112">
            <a:off x="2914650" y="2571750"/>
            <a:ext cx="800100" cy="800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15364" name="Rectangle 12">
            <a:extLst>
              <a:ext uri="{FF2B5EF4-FFF2-40B4-BE49-F238E27FC236}">
                <a16:creationId xmlns:a16="http://schemas.microsoft.com/office/drawing/2014/main" id="{F65A1638-33BE-4DB2-8DA3-750C8A4CAD49}"/>
              </a:ext>
            </a:extLst>
          </p:cNvPr>
          <p:cNvSpPr>
            <a:spLocks noChangeArrowheads="1"/>
          </p:cNvSpPr>
          <p:nvPr/>
        </p:nvSpPr>
        <p:spPr bwMode="auto">
          <a:xfrm rot="18871112">
            <a:off x="2914650" y="3714750"/>
            <a:ext cx="800100" cy="800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15365" name="Rectangle 13">
            <a:extLst>
              <a:ext uri="{FF2B5EF4-FFF2-40B4-BE49-F238E27FC236}">
                <a16:creationId xmlns:a16="http://schemas.microsoft.com/office/drawing/2014/main" id="{38903199-E6BD-40DB-9D3F-13B169F8BCBC}"/>
              </a:ext>
            </a:extLst>
          </p:cNvPr>
          <p:cNvSpPr>
            <a:spLocks noChangeArrowheads="1"/>
          </p:cNvSpPr>
          <p:nvPr/>
        </p:nvSpPr>
        <p:spPr bwMode="auto">
          <a:xfrm rot="18871112">
            <a:off x="3486150" y="3143250"/>
            <a:ext cx="800100" cy="800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15366" name="Rectangle 14">
            <a:extLst>
              <a:ext uri="{FF2B5EF4-FFF2-40B4-BE49-F238E27FC236}">
                <a16:creationId xmlns:a16="http://schemas.microsoft.com/office/drawing/2014/main" id="{5233C085-7AC4-4E9D-91C0-ABB9A30D8A57}"/>
              </a:ext>
            </a:extLst>
          </p:cNvPr>
          <p:cNvSpPr>
            <a:spLocks noChangeArrowheads="1"/>
          </p:cNvSpPr>
          <p:nvPr/>
        </p:nvSpPr>
        <p:spPr bwMode="auto">
          <a:xfrm rot="18871112">
            <a:off x="2343150" y="3143250"/>
            <a:ext cx="800100" cy="800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61455" name="Text Box 15">
            <a:extLst>
              <a:ext uri="{FF2B5EF4-FFF2-40B4-BE49-F238E27FC236}">
                <a16:creationId xmlns:a16="http://schemas.microsoft.com/office/drawing/2014/main" id="{00E8C473-34B4-4A45-8410-3210351FF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686050"/>
            <a:ext cx="6858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250" b="1">
                <a:solidFill>
                  <a:schemeClr val="hlink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  <a:ea typeface="+mn-ea"/>
              </a:rPr>
              <a:t>HOT</a:t>
            </a:r>
          </a:p>
        </p:txBody>
      </p:sp>
      <p:sp>
        <p:nvSpPr>
          <p:cNvPr id="61456" name="Text Box 16">
            <a:extLst>
              <a:ext uri="{FF2B5EF4-FFF2-40B4-BE49-F238E27FC236}">
                <a16:creationId xmlns:a16="http://schemas.microsoft.com/office/drawing/2014/main" id="{E162DBA4-D92D-4EB5-B01E-38FA60C67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3350" y="2686050"/>
            <a:ext cx="6858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250" b="1">
                <a:solidFill>
                  <a:schemeClr val="hlink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  <a:ea typeface="+mn-ea"/>
              </a:rPr>
              <a:t>DRY</a:t>
            </a:r>
          </a:p>
        </p:txBody>
      </p:sp>
      <p:sp>
        <p:nvSpPr>
          <p:cNvPr id="61457" name="Text Box 17">
            <a:extLst>
              <a:ext uri="{FF2B5EF4-FFF2-40B4-BE49-F238E27FC236}">
                <a16:creationId xmlns:a16="http://schemas.microsoft.com/office/drawing/2014/main" id="{9D6735BA-2744-4008-8C47-86FEEEA68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399" y="4114800"/>
            <a:ext cx="737181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250" b="1" dirty="0">
                <a:solidFill>
                  <a:schemeClr val="hlink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  <a:ea typeface="+mn-ea"/>
              </a:rPr>
              <a:t>WET</a:t>
            </a:r>
          </a:p>
        </p:txBody>
      </p:sp>
      <p:sp>
        <p:nvSpPr>
          <p:cNvPr id="61458" name="Text Box 18">
            <a:extLst>
              <a:ext uri="{FF2B5EF4-FFF2-40B4-BE49-F238E27FC236}">
                <a16:creationId xmlns:a16="http://schemas.microsoft.com/office/drawing/2014/main" id="{8A799F7A-9ECC-4E8F-A85E-02C460088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4114800"/>
            <a:ext cx="97155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250" b="1">
                <a:solidFill>
                  <a:schemeClr val="hlink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  <a:ea typeface="+mn-ea"/>
              </a:rPr>
              <a:t>COLD</a:t>
            </a:r>
          </a:p>
        </p:txBody>
      </p:sp>
      <p:pic>
        <p:nvPicPr>
          <p:cNvPr id="15371" name="Picture 19" descr="j0232816">
            <a:extLst>
              <a:ext uri="{FF2B5EF4-FFF2-40B4-BE49-F238E27FC236}">
                <a16:creationId xmlns:a16="http://schemas.microsoft.com/office/drawing/2014/main" id="{1C4FBD6A-8F6D-4DA2-8527-CF55A792B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743200"/>
            <a:ext cx="64531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Picture 24" descr="j0283220">
            <a:extLst>
              <a:ext uri="{FF2B5EF4-FFF2-40B4-BE49-F238E27FC236}">
                <a16:creationId xmlns:a16="http://schemas.microsoft.com/office/drawing/2014/main" id="{0BC4F6A3-F0E0-474B-95D4-B53FE85FE0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829050"/>
            <a:ext cx="492919" cy="532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3" name="Line 20">
            <a:extLst>
              <a:ext uri="{FF2B5EF4-FFF2-40B4-BE49-F238E27FC236}">
                <a16:creationId xmlns:a16="http://schemas.microsoft.com/office/drawing/2014/main" id="{D88F89BC-CD8E-434A-B194-5EF6755855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4700" y="24003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1050"/>
          </a:p>
        </p:txBody>
      </p:sp>
      <p:pic>
        <p:nvPicPr>
          <p:cNvPr id="15374" name="Picture 22" descr="j0185204">
            <a:extLst>
              <a:ext uri="{FF2B5EF4-FFF2-40B4-BE49-F238E27FC236}">
                <a16:creationId xmlns:a16="http://schemas.microsoft.com/office/drawing/2014/main" id="{E7A0E6CD-9520-470E-B524-C36473D59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3314701"/>
            <a:ext cx="628650" cy="42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5" name="Picture 25" descr="j0283805">
            <a:extLst>
              <a:ext uri="{FF2B5EF4-FFF2-40B4-BE49-F238E27FC236}">
                <a16:creationId xmlns:a16="http://schemas.microsoft.com/office/drawing/2014/main" id="{02F24DF4-57AF-465A-B0A2-9A62CD1681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259931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6" name="Line 21">
            <a:extLst>
              <a:ext uri="{FF2B5EF4-FFF2-40B4-BE49-F238E27FC236}">
                <a16:creationId xmlns:a16="http://schemas.microsoft.com/office/drawing/2014/main" id="{34526CE9-61C3-49C3-99EF-B9B7AB61E3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700" y="3543300"/>
            <a:ext cx="228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1050"/>
          </a:p>
        </p:txBody>
      </p:sp>
      <p:sp>
        <p:nvSpPr>
          <p:cNvPr id="61466" name="Text Box 26">
            <a:extLst>
              <a:ext uri="{FF2B5EF4-FFF2-40B4-BE49-F238E27FC236}">
                <a16:creationId xmlns:a16="http://schemas.microsoft.com/office/drawing/2014/main" id="{6DE9C65E-522F-4429-AC95-373D83108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799" y="2171700"/>
            <a:ext cx="908637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25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  <a:ea typeface="+mn-ea"/>
              </a:rPr>
              <a:t>FIRE</a:t>
            </a:r>
          </a:p>
        </p:txBody>
      </p:sp>
      <p:sp>
        <p:nvSpPr>
          <p:cNvPr id="61467" name="Text Box 27">
            <a:extLst>
              <a:ext uri="{FF2B5EF4-FFF2-40B4-BE49-F238E27FC236}">
                <a16:creationId xmlns:a16="http://schemas.microsoft.com/office/drawing/2014/main" id="{A87E5488-171B-4C6E-A7FB-129378F7E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9100" y="3314700"/>
            <a:ext cx="10287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25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  <a:ea typeface="+mn-ea"/>
              </a:rPr>
              <a:t>EARTH</a:t>
            </a:r>
          </a:p>
        </p:txBody>
      </p:sp>
      <p:sp>
        <p:nvSpPr>
          <p:cNvPr id="61468" name="Text Box 28">
            <a:extLst>
              <a:ext uri="{FF2B5EF4-FFF2-40B4-BE49-F238E27FC236}">
                <a16:creationId xmlns:a16="http://schemas.microsoft.com/office/drawing/2014/main" id="{205157D6-C265-47EF-9F0C-237DA0BFE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0350" y="4400550"/>
            <a:ext cx="11430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25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  <a:ea typeface="+mn-ea"/>
              </a:rPr>
              <a:t>WATER</a:t>
            </a:r>
          </a:p>
        </p:txBody>
      </p:sp>
      <p:sp>
        <p:nvSpPr>
          <p:cNvPr id="61469" name="Text Box 29">
            <a:extLst>
              <a:ext uri="{FF2B5EF4-FFF2-40B4-BE49-F238E27FC236}">
                <a16:creationId xmlns:a16="http://schemas.microsoft.com/office/drawing/2014/main" id="{550EDF64-F4D7-4622-8DB2-8E0701D9B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314700"/>
            <a:ext cx="62865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25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  <a:ea typeface="+mn-ea"/>
              </a:rPr>
              <a:t>AIR</a:t>
            </a:r>
          </a:p>
        </p:txBody>
      </p:sp>
      <p:pic>
        <p:nvPicPr>
          <p:cNvPr id="15382" name="Picture 2">
            <a:extLst>
              <a:ext uri="{FF2B5EF4-FFF2-40B4-BE49-F238E27FC236}">
                <a16:creationId xmlns:a16="http://schemas.microsoft.com/office/drawing/2014/main" id="{8B8D604E-7F37-4F96-9057-5C153FDCD5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043" y="2615803"/>
            <a:ext cx="2426494" cy="242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80540D-0A6E-4343-9835-66998249758E}"/>
              </a:ext>
            </a:extLst>
          </p:cNvPr>
          <p:cNvSpPr/>
          <p:nvPr/>
        </p:nvSpPr>
        <p:spPr>
          <a:xfrm>
            <a:off x="3931444" y="4787504"/>
            <a:ext cx="159050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AU" sz="600" dirty="0">
                <a:solidFill>
                  <a:schemeClr val="accent4">
                    <a:lumMod val="10000"/>
                  </a:schemeClr>
                </a:solidFill>
              </a:rPr>
              <a:t>https://www.optimize.me/authors/aristotle</a:t>
            </a:r>
            <a:endParaRPr lang="en-AU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>
            <a:extLst>
              <a:ext uri="{FF2B5EF4-FFF2-40B4-BE49-F238E27FC236}">
                <a16:creationId xmlns:a16="http://schemas.microsoft.com/office/drawing/2014/main" id="{BBE37971-1EE3-46DA-879C-A85BF0490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920" y="193250"/>
            <a:ext cx="838514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36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DALTON’S MODEL (1800)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: all matter is made of individual particles called </a:t>
            </a:r>
            <a:r>
              <a:rPr lang="en-US" sz="36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ATOMS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, which </a:t>
            </a:r>
            <a:r>
              <a:rPr lang="en-US" sz="36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CANNOT BE DIVIDED 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into smaller pieces.</a:t>
            </a:r>
          </a:p>
        </p:txBody>
      </p:sp>
      <p:pic>
        <p:nvPicPr>
          <p:cNvPr id="16387" name="Picture 1">
            <a:extLst>
              <a:ext uri="{FF2B5EF4-FFF2-40B4-BE49-F238E27FC236}">
                <a16:creationId xmlns:a16="http://schemas.microsoft.com/office/drawing/2014/main" id="{F8637CA5-9E35-42DF-ABB9-C69D3EE32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84" y="2071271"/>
            <a:ext cx="2190750" cy="295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12F35E-FAEE-4920-A687-42C45266FFBF}"/>
              </a:ext>
            </a:extLst>
          </p:cNvPr>
          <p:cNvSpPr/>
          <p:nvPr/>
        </p:nvSpPr>
        <p:spPr>
          <a:xfrm>
            <a:off x="2457450" y="4748212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AU" sz="600" dirty="0">
                <a:solidFill>
                  <a:schemeClr val="accent4">
                    <a:lumMod val="10000"/>
                  </a:schemeClr>
                </a:solidFill>
              </a:rPr>
              <a:t>https://www.scienceandindustrymuseum.org.uk/objects-and-stories/john-dalton-atoms-eyesight-and-auroras#&amp;gid=1&amp;pid=1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F210124D-149F-475B-A023-5192A207D28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61050" y="154708"/>
            <a:ext cx="8520600" cy="7926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Year 9 Review</a:t>
            </a:r>
            <a:endParaRPr lang="en-AU" b="1" dirty="0"/>
          </a:p>
        </p:txBody>
      </p:sp>
      <p:pic>
        <p:nvPicPr>
          <p:cNvPr id="1026" name="Picture 2" descr="Cute Chemistry Flask cursor – Custom Cursor">
            <a:extLst>
              <a:ext uri="{FF2B5EF4-FFF2-40B4-BE49-F238E27FC236}">
                <a16:creationId xmlns:a16="http://schemas.microsoft.com/office/drawing/2014/main" id="{ED65766D-EF23-4D24-B459-1CABE05CF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218" y="96737"/>
            <a:ext cx="1811371" cy="90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te chemistry flask cartoon - Transparent PNG &amp; SVG vector file">
            <a:extLst>
              <a:ext uri="{FF2B5EF4-FFF2-40B4-BE49-F238E27FC236}">
                <a16:creationId xmlns:a16="http://schemas.microsoft.com/office/drawing/2014/main" id="{F2B69075-DA2E-4E7E-A219-4369044DB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3" y="96737"/>
            <a:ext cx="1192344" cy="119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DC8E7B-9F7B-4C07-9607-933DD6402B84}"/>
              </a:ext>
            </a:extLst>
          </p:cNvPr>
          <p:cNvSpPr txBox="1"/>
          <p:nvPr/>
        </p:nvSpPr>
        <p:spPr>
          <a:xfrm>
            <a:off x="1368507" y="696663"/>
            <a:ext cx="6912205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/>
              <a:t>I can / will be able to:</a:t>
            </a:r>
          </a:p>
          <a:p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Draw a </a:t>
            </a:r>
            <a:r>
              <a:rPr lang="en-US" sz="1900" b="1" dirty="0"/>
              <a:t>labelled diagram </a:t>
            </a:r>
            <a:r>
              <a:rPr lang="en-US" sz="1900" dirty="0"/>
              <a:t>of an </a:t>
            </a:r>
            <a:r>
              <a:rPr lang="en-US" sz="1900" b="1" dirty="0"/>
              <a:t>atom</a:t>
            </a:r>
            <a:br>
              <a:rPr lang="en-US" sz="1900" dirty="0"/>
            </a:b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Describe the </a:t>
            </a:r>
            <a:r>
              <a:rPr lang="en-US" sz="1900" b="1" dirty="0"/>
              <a:t>properties</a:t>
            </a:r>
            <a:r>
              <a:rPr lang="en-US" sz="1900" dirty="0"/>
              <a:t> of </a:t>
            </a:r>
            <a:r>
              <a:rPr lang="en-US" sz="1900" b="1" dirty="0"/>
              <a:t>subatomic particles </a:t>
            </a:r>
            <a:r>
              <a:rPr lang="en-US" sz="1900" dirty="0"/>
              <a:t>(P, N, E)</a:t>
            </a:r>
            <a:br>
              <a:rPr lang="en-US" sz="1900" dirty="0"/>
            </a:b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Recall how to </a:t>
            </a:r>
            <a:r>
              <a:rPr lang="en-US" sz="1900" b="1" dirty="0"/>
              <a:t>read an element </a:t>
            </a:r>
            <a:r>
              <a:rPr lang="en-US" sz="1900" dirty="0"/>
              <a:t>from the </a:t>
            </a:r>
            <a:r>
              <a:rPr lang="en-US" sz="1900" b="1" dirty="0"/>
              <a:t>Periodic Table</a:t>
            </a:r>
            <a:br>
              <a:rPr lang="en-US" sz="1900" dirty="0"/>
            </a:b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Explain the difference between an </a:t>
            </a:r>
            <a:r>
              <a:rPr lang="en-US" sz="1900" b="1" dirty="0"/>
              <a:t>isotope</a:t>
            </a:r>
            <a:r>
              <a:rPr lang="en-US" sz="1900" dirty="0"/>
              <a:t> and an </a:t>
            </a:r>
            <a:r>
              <a:rPr lang="en-US" sz="1900" b="1" dirty="0"/>
              <a:t>element</a:t>
            </a:r>
            <a:br>
              <a:rPr lang="en-US" sz="1900" b="1" dirty="0"/>
            </a:br>
            <a:endParaRPr lang="en-US" sz="19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List and briefly explain the key discoveries in </a:t>
            </a:r>
            <a:r>
              <a:rPr lang="en-US" sz="1900" b="1" dirty="0"/>
              <a:t>Atomic History</a:t>
            </a:r>
            <a:br>
              <a:rPr lang="en-US" sz="1900" dirty="0"/>
            </a:b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Draw </a:t>
            </a:r>
            <a:r>
              <a:rPr lang="en-US" sz="1900" b="1" dirty="0"/>
              <a:t>electron configurations</a:t>
            </a:r>
            <a:r>
              <a:rPr lang="en-US" sz="1900" dirty="0"/>
              <a:t> of the first 20 elements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0465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>
            <a:extLst>
              <a:ext uri="{FF2B5EF4-FFF2-40B4-BE49-F238E27FC236}">
                <a16:creationId xmlns:a16="http://schemas.microsoft.com/office/drawing/2014/main" id="{8F29F2C6-31BB-4050-A674-C145B01EB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43" y="80128"/>
            <a:ext cx="8460557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45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DALTON’S THEORY</a:t>
            </a:r>
            <a:r>
              <a:rPr lang="en-US" sz="45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: </a:t>
            </a:r>
          </a:p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3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All elements are made of atoms.</a:t>
            </a:r>
          </a:p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3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All atoms of the same element have the same mass (atoms of different elements have different masses).</a:t>
            </a:r>
          </a:p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Compounds</a:t>
            </a:r>
            <a:r>
              <a:rPr lang="en-US" sz="3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 contain atoms of more than one element that always combine the same way.</a:t>
            </a:r>
          </a:p>
        </p:txBody>
      </p:sp>
      <p:sp>
        <p:nvSpPr>
          <p:cNvPr id="64521" name="Oval 9">
            <a:extLst>
              <a:ext uri="{FF2B5EF4-FFF2-40B4-BE49-F238E27FC236}">
                <a16:creationId xmlns:a16="http://schemas.microsoft.com/office/drawing/2014/main" id="{D236D8A0-26A6-410D-B2BA-ADCF1882F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0713" y="276324"/>
            <a:ext cx="914400" cy="85725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 sz="1050">
              <a:latin typeface="Arial" charset="0"/>
              <a:ea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>
            <a:extLst>
              <a:ext uri="{FF2B5EF4-FFF2-40B4-BE49-F238E27FC236}">
                <a16:creationId xmlns:a16="http://schemas.microsoft.com/office/drawing/2014/main" id="{46AA04AE-DE97-4C3B-9838-9C7940C69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40" y="158234"/>
            <a:ext cx="768991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4500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THOMSON’S MODEL (1900)</a:t>
            </a:r>
            <a:r>
              <a:rPr lang="en-US" sz="45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: atoms are made of smaller pieces, called </a:t>
            </a:r>
            <a:r>
              <a:rPr lang="en-US" sz="45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SUBATOMIC PARTICLES.</a:t>
            </a:r>
          </a:p>
        </p:txBody>
      </p:sp>
      <p:pic>
        <p:nvPicPr>
          <p:cNvPr id="18435" name="Picture 1">
            <a:extLst>
              <a:ext uri="{FF2B5EF4-FFF2-40B4-BE49-F238E27FC236}">
                <a16:creationId xmlns:a16="http://schemas.microsoft.com/office/drawing/2014/main" id="{83A91BA9-A2AA-4883-B08C-F10B094F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2602736"/>
            <a:ext cx="1675209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BC9FBA-FC52-44F5-9C1A-D9F3C68A921D}"/>
              </a:ext>
            </a:extLst>
          </p:cNvPr>
          <p:cNvSpPr/>
          <p:nvPr/>
        </p:nvSpPr>
        <p:spPr>
          <a:xfrm>
            <a:off x="3943350" y="4800600"/>
            <a:ext cx="3429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AU" sz="600" dirty="0">
                <a:solidFill>
                  <a:schemeClr val="accent4">
                    <a:lumMod val="10000"/>
                  </a:schemeClr>
                </a:solidFill>
              </a:rPr>
              <a:t>https://history.aip.org/history/exhibits/electron/jjsound.htm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4">
            <a:extLst>
              <a:ext uri="{FF2B5EF4-FFF2-40B4-BE49-F238E27FC236}">
                <a16:creationId xmlns:a16="http://schemas.microsoft.com/office/drawing/2014/main" id="{CE0ABC0D-37B7-4CAE-BCA4-B9F1A7505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919" y="43934"/>
            <a:ext cx="7378831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3300" b="1" u="sng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THOMSON’S PLUM PUDDING MODEL</a:t>
            </a:r>
            <a:endParaRPr lang="en-US" sz="33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entury Gothic" panose="020B0502020202020204" pitchFamily="34" charset="0"/>
              <a:ea typeface="ＭＳ Ｐゴシック" charset="-128"/>
            </a:endParaRPr>
          </a:p>
        </p:txBody>
      </p:sp>
      <p:pic>
        <p:nvPicPr>
          <p:cNvPr id="20483" name="Picture 6" descr="PlumPudding">
            <a:extLst>
              <a:ext uri="{FF2B5EF4-FFF2-40B4-BE49-F238E27FC236}">
                <a16:creationId xmlns:a16="http://schemas.microsoft.com/office/drawing/2014/main" id="{7505BB5C-901C-47C5-A5E8-739A54F7C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714500"/>
            <a:ext cx="2957513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9" name="Text Box 9">
            <a:extLst>
              <a:ext uri="{FF2B5EF4-FFF2-40B4-BE49-F238E27FC236}">
                <a16:creationId xmlns:a16="http://schemas.microsoft.com/office/drawing/2014/main" id="{396761B5-4D52-4713-B50F-74943DEE8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747913"/>
            <a:ext cx="4066488" cy="2112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sz="1875" b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entury Gothic" panose="020B0502020202020204" pitchFamily="34" charset="0"/>
                <a:ea typeface="+mn-ea"/>
              </a:rPr>
              <a:t>CHOCOLATE CHIP ICE CREAM</a:t>
            </a:r>
          </a:p>
          <a:p>
            <a:pPr algn="ctr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875" b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entury Gothic" panose="020B0502020202020204" pitchFamily="34" charset="0"/>
                <a:ea typeface="+mn-ea"/>
              </a:rPr>
              <a:t>The ice cream is a mass of positively charged matter.</a:t>
            </a:r>
          </a:p>
          <a:p>
            <a:pPr algn="ctr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1875" b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entury Gothic" panose="020B0502020202020204" pitchFamily="34" charset="0"/>
                <a:ea typeface="+mn-ea"/>
              </a:rPr>
              <a:t>The chips are negative particles spread throughout the matter (ice cream).</a:t>
            </a:r>
          </a:p>
        </p:txBody>
      </p:sp>
      <p:pic>
        <p:nvPicPr>
          <p:cNvPr id="20485" name="Picture 2">
            <a:extLst>
              <a:ext uri="{FF2B5EF4-FFF2-40B4-BE49-F238E27FC236}">
                <a16:creationId xmlns:a16="http://schemas.microsoft.com/office/drawing/2014/main" id="{D881A1B8-559F-4407-B87D-5C6AB5288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6" t="13535" r="16364" b="8888"/>
          <a:stretch>
            <a:fillRect/>
          </a:stretch>
        </p:blipFill>
        <p:spPr bwMode="auto">
          <a:xfrm>
            <a:off x="5442346" y="739850"/>
            <a:ext cx="2844404" cy="179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C78D26-97E1-416F-B855-A32D493F1E57}"/>
              </a:ext>
            </a:extLst>
          </p:cNvPr>
          <p:cNvSpPr/>
          <p:nvPr/>
        </p:nvSpPr>
        <p:spPr>
          <a:xfrm>
            <a:off x="5380938" y="2387084"/>
            <a:ext cx="3429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AU" sz="600" dirty="0">
                <a:solidFill>
                  <a:schemeClr val="bg1"/>
                </a:solidFill>
              </a:rPr>
              <a:t>https://www.friendlys.com/ice-cream-item/chocolate-chip/</a:t>
            </a:r>
          </a:p>
        </p:txBody>
      </p:sp>
      <p:sp>
        <p:nvSpPr>
          <p:cNvPr id="20487" name="Rectangle 4">
            <a:extLst>
              <a:ext uri="{FF2B5EF4-FFF2-40B4-BE49-F238E27FC236}">
                <a16:creationId xmlns:a16="http://schemas.microsoft.com/office/drawing/2014/main" id="{BC44B090-8A84-4E18-AAAA-1D73C1212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4914900"/>
            <a:ext cx="3429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600">
                <a:solidFill>
                  <a:srgbClr val="000000"/>
                </a:solidFill>
              </a:rPr>
              <a:t>https://www.slideshare.net/yoruneko/jj-thomson-the-plum-pudding-model-presentation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>
            <a:extLst>
              <a:ext uri="{FF2B5EF4-FFF2-40B4-BE49-F238E27FC236}">
                <a16:creationId xmlns:a16="http://schemas.microsoft.com/office/drawing/2014/main" id="{981A8081-D2AB-4972-A05B-CBC82834B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365" y="1"/>
            <a:ext cx="7661635" cy="420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33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RUTHERFORD’S MODEL (1911)</a:t>
            </a:r>
            <a:r>
              <a:rPr lang="en-US" sz="33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: </a:t>
            </a:r>
            <a:br>
              <a:rPr lang="en-US" sz="33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</a:br>
            <a:br>
              <a:rPr lang="en-US" sz="33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</a:br>
            <a:r>
              <a:rPr lang="en-US" sz="33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all of an </a:t>
            </a:r>
            <a:r>
              <a:rPr lang="en-US" sz="33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ATOM’S POSITIVE CHARGE </a:t>
            </a:r>
            <a:r>
              <a:rPr lang="en-US" sz="33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is concentrated in the </a:t>
            </a:r>
            <a:r>
              <a:rPr lang="en-US" sz="33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NUCLEUS</a:t>
            </a:r>
            <a:r>
              <a:rPr lang="en-US" sz="33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.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sz="3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Nucleus: dense, positively                 charged mass located in                               the center of the atom 				 (nuclei).</a:t>
            </a:r>
          </a:p>
        </p:txBody>
      </p:sp>
      <p:pic>
        <p:nvPicPr>
          <p:cNvPr id="21507" name="Picture 9" descr="rutherford">
            <a:extLst>
              <a:ext uri="{FF2B5EF4-FFF2-40B4-BE49-F238E27FC236}">
                <a16:creationId xmlns:a16="http://schemas.microsoft.com/office/drawing/2014/main" id="{F14F7101-61B9-4428-9E16-5A0D9CC2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902" y="2172289"/>
            <a:ext cx="2233613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1">
            <a:extLst>
              <a:ext uri="{FF2B5EF4-FFF2-40B4-BE49-F238E27FC236}">
                <a16:creationId xmlns:a16="http://schemas.microsoft.com/office/drawing/2014/main" id="{28DBEDF5-BBD2-4451-BC55-761F93C1D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4857750"/>
            <a:ext cx="3429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600">
                <a:solidFill>
                  <a:srgbClr val="000000"/>
                </a:solidFill>
              </a:rPr>
              <a:t>https://en.wikipedia.org/wiki/Ernest_Rutherford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3" name="Text Box 5">
            <a:extLst>
              <a:ext uri="{FF2B5EF4-FFF2-40B4-BE49-F238E27FC236}">
                <a16:creationId xmlns:a16="http://schemas.microsoft.com/office/drawing/2014/main" id="{4D92245B-220F-4145-B92B-1767A0336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455" y="108431"/>
            <a:ext cx="7680489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3300" b="1" u="sng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kbar" pitchFamily="2" charset="0"/>
                <a:ea typeface="ＭＳ Ｐゴシック" charset="-128"/>
              </a:rPr>
              <a:t>RUTHERFORDS GOLD FOIL EXPERIMENT</a:t>
            </a:r>
            <a:endParaRPr lang="en-US" sz="33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kbar" pitchFamily="2" charset="0"/>
              <a:ea typeface="ＭＳ Ｐゴシック" charset="-128"/>
            </a:endParaRPr>
          </a:p>
        </p:txBody>
      </p:sp>
      <p:pic>
        <p:nvPicPr>
          <p:cNvPr id="22531" name="Picture 12" descr="Gold Foil Experiment">
            <a:extLst>
              <a:ext uri="{FF2B5EF4-FFF2-40B4-BE49-F238E27FC236}">
                <a16:creationId xmlns:a16="http://schemas.microsoft.com/office/drawing/2014/main" id="{FB87462A-E14C-4B82-A252-2D9C1C0F7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9" t="31398" r="10909" b="19624"/>
          <a:stretch>
            <a:fillRect/>
          </a:stretch>
        </p:blipFill>
        <p:spPr bwMode="auto">
          <a:xfrm>
            <a:off x="1882861" y="1147634"/>
            <a:ext cx="6057900" cy="293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1">
            <a:extLst>
              <a:ext uri="{FF2B5EF4-FFF2-40B4-BE49-F238E27FC236}">
                <a16:creationId xmlns:a16="http://schemas.microsoft.com/office/drawing/2014/main" id="{387FB6D8-5672-4AA2-8B67-01DC07761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575" y="4300538"/>
            <a:ext cx="12573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600">
                <a:solidFill>
                  <a:srgbClr val="000000"/>
                </a:solidFill>
              </a:rPr>
              <a:t>http://hobbsschools.net/textbooks/9%20physical%20science/iText/products/0-13-115206-8/ch4/ch4_s1_4.html</a:t>
            </a:r>
          </a:p>
        </p:txBody>
      </p:sp>
      <p:pic>
        <p:nvPicPr>
          <p:cNvPr id="22533" name="Picture 2">
            <a:extLst>
              <a:ext uri="{FF2B5EF4-FFF2-40B4-BE49-F238E27FC236}">
                <a16:creationId xmlns:a16="http://schemas.microsoft.com/office/drawing/2014/main" id="{78212FA7-234B-4158-819A-408ED0AED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3429000"/>
            <a:ext cx="1606154" cy="1606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Rectangle 3">
            <a:extLst>
              <a:ext uri="{FF2B5EF4-FFF2-40B4-BE49-F238E27FC236}">
                <a16:creationId xmlns:a16="http://schemas.microsoft.com/office/drawing/2014/main" id="{A2EC54B5-1BB6-414D-899E-AAD3384C6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950" y="4566048"/>
            <a:ext cx="9870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600">
                <a:solidFill>
                  <a:srgbClr val="000000"/>
                </a:solidFill>
              </a:rPr>
              <a:t>http://astronomy.nmsu.edu/geas/lectures/lecture18/slide01.html</a:t>
            </a:r>
          </a:p>
        </p:txBody>
      </p:sp>
      <p:sp>
        <p:nvSpPr>
          <p:cNvPr id="22535" name="Rectangle 7">
            <a:extLst>
              <a:ext uri="{FF2B5EF4-FFF2-40B4-BE49-F238E27FC236}">
                <a16:creationId xmlns:a16="http://schemas.microsoft.com/office/drawing/2014/main" id="{A131B77F-76C1-48BA-ABC7-5ABE51E31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5169" y="3820716"/>
            <a:ext cx="98821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050">
                <a:solidFill>
                  <a:srgbClr val="000000"/>
                </a:solidFill>
              </a:rPr>
              <a:t>electron</a:t>
            </a:r>
          </a:p>
        </p:txBody>
      </p:sp>
      <p:sp>
        <p:nvSpPr>
          <p:cNvPr id="22536" name="Rectangle 8">
            <a:extLst>
              <a:ext uri="{FF2B5EF4-FFF2-40B4-BE49-F238E27FC236}">
                <a16:creationId xmlns:a16="http://schemas.microsoft.com/office/drawing/2014/main" id="{08E01FF4-1026-4397-9C04-4684049D7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4135041"/>
            <a:ext cx="98702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050">
                <a:solidFill>
                  <a:srgbClr val="000000"/>
                </a:solidFill>
              </a:rPr>
              <a:t>nucleus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BF3D8D-4CAE-4DF2-A9AB-09900B4C225B}"/>
              </a:ext>
            </a:extLst>
          </p:cNvPr>
          <p:cNvCxnSpPr/>
          <p:nvPr/>
        </p:nvCxnSpPr>
        <p:spPr>
          <a:xfrm>
            <a:off x="4000500" y="4273154"/>
            <a:ext cx="91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C5083F-9248-40AE-B71F-21442DDA2ABF}"/>
              </a:ext>
            </a:extLst>
          </p:cNvPr>
          <p:cNvCxnSpPr/>
          <p:nvPr/>
        </p:nvCxnSpPr>
        <p:spPr>
          <a:xfrm flipV="1">
            <a:off x="3943350" y="3958828"/>
            <a:ext cx="358379" cy="416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>
            <a:extLst>
              <a:ext uri="{FF2B5EF4-FFF2-40B4-BE49-F238E27FC236}">
                <a16:creationId xmlns:a16="http://schemas.microsoft.com/office/drawing/2014/main" id="{B5FCCF40-4569-4C1C-980C-E53D299E8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29" y="133768"/>
            <a:ext cx="8696227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33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BOHR’S MODEL (1913)</a:t>
            </a:r>
            <a:r>
              <a:rPr lang="en-US" sz="33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: electrons move at </a:t>
            </a:r>
            <a:r>
              <a:rPr lang="en-US" sz="33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CONSTANT SPEEDS </a:t>
            </a:r>
            <a:r>
              <a:rPr lang="en-US" sz="33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in </a:t>
            </a:r>
            <a:r>
              <a:rPr lang="en-US" sz="33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CIRCLES</a:t>
            </a:r>
            <a:r>
              <a:rPr lang="en-US" sz="33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 </a:t>
            </a:r>
            <a:br>
              <a:rPr lang="en-US" sz="33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</a:br>
            <a:r>
              <a:rPr lang="en-US" sz="33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(fixed orbits) around the nucleus, called </a:t>
            </a:r>
            <a:r>
              <a:rPr lang="en-US" sz="33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ENERGY LEVELS</a:t>
            </a:r>
            <a:r>
              <a:rPr lang="en-US" sz="33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  <a:ea typeface="ＭＳ Ｐゴシック" charset="-128"/>
              </a:rPr>
              <a:t>.</a:t>
            </a:r>
          </a:p>
        </p:txBody>
      </p:sp>
      <p:pic>
        <p:nvPicPr>
          <p:cNvPr id="23555" name="Picture 4" descr="bohr_n">
            <a:extLst>
              <a:ext uri="{FF2B5EF4-FFF2-40B4-BE49-F238E27FC236}">
                <a16:creationId xmlns:a16="http://schemas.microsoft.com/office/drawing/2014/main" id="{C57CAD51-19AF-46DA-B4D2-55184C924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470" y="2255283"/>
            <a:ext cx="1980009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1">
            <a:extLst>
              <a:ext uri="{FF2B5EF4-FFF2-40B4-BE49-F238E27FC236}">
                <a16:creationId xmlns:a16="http://schemas.microsoft.com/office/drawing/2014/main" id="{0564E7ED-ACBB-4866-A811-5ACEC549F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2343151"/>
            <a:ext cx="2297906" cy="2297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Rectangle 5">
            <a:extLst>
              <a:ext uri="{FF2B5EF4-FFF2-40B4-BE49-F238E27FC236}">
                <a16:creationId xmlns:a16="http://schemas.microsoft.com/office/drawing/2014/main" id="{285FE991-3215-412F-AC4D-F19F49284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300" y="4363641"/>
            <a:ext cx="98702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050">
                <a:solidFill>
                  <a:srgbClr val="000000"/>
                </a:solidFill>
              </a:rPr>
              <a:t>nucleus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2E87A2-8FBE-4079-92B1-AB20D9FF7281}"/>
              </a:ext>
            </a:extLst>
          </p:cNvPr>
          <p:cNvCxnSpPr/>
          <p:nvPr/>
        </p:nvCxnSpPr>
        <p:spPr>
          <a:xfrm>
            <a:off x="2800350" y="3543300"/>
            <a:ext cx="742950" cy="9715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59" name="Rectangle 8">
            <a:extLst>
              <a:ext uri="{FF2B5EF4-FFF2-40B4-BE49-F238E27FC236}">
                <a16:creationId xmlns:a16="http://schemas.microsoft.com/office/drawing/2014/main" id="{113FEE11-F25A-4A77-BB60-759FDB644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9100" y="3049191"/>
            <a:ext cx="988219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050">
                <a:solidFill>
                  <a:srgbClr val="000000"/>
                </a:solidFill>
              </a:rPr>
              <a:t>possible electron orbits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A58748-090E-4F26-8140-25CD389059F3}"/>
              </a:ext>
            </a:extLst>
          </p:cNvPr>
          <p:cNvCxnSpPr/>
          <p:nvPr/>
        </p:nvCxnSpPr>
        <p:spPr>
          <a:xfrm flipV="1">
            <a:off x="3479007" y="3314700"/>
            <a:ext cx="807244" cy="57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48FA4C-0CFE-4722-B7E3-C97B61425842}"/>
              </a:ext>
            </a:extLst>
          </p:cNvPr>
          <p:cNvCxnSpPr>
            <a:stCxn id="23556" idx="3"/>
          </p:cNvCxnSpPr>
          <p:nvPr/>
        </p:nvCxnSpPr>
        <p:spPr>
          <a:xfrm flipV="1">
            <a:off x="3898107" y="3314700"/>
            <a:ext cx="388144" cy="1774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62" name="Rectangle 14">
            <a:extLst>
              <a:ext uri="{FF2B5EF4-FFF2-40B4-BE49-F238E27FC236}">
                <a16:creationId xmlns:a16="http://schemas.microsoft.com/office/drawing/2014/main" id="{9EAE09D9-7BF6-40B8-94A8-62F54D372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4686301"/>
            <a:ext cx="9870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600">
                <a:solidFill>
                  <a:srgbClr val="000000"/>
                </a:solidFill>
              </a:rPr>
              <a:t>http://astronomy.nmsu.edu/geas/lectures/lecture18/slide01.html</a:t>
            </a:r>
          </a:p>
        </p:txBody>
      </p:sp>
      <p:sp>
        <p:nvSpPr>
          <p:cNvPr id="23563" name="Rectangle 10">
            <a:extLst>
              <a:ext uri="{FF2B5EF4-FFF2-40B4-BE49-F238E27FC236}">
                <a16:creationId xmlns:a16="http://schemas.microsoft.com/office/drawing/2014/main" id="{37BF94E2-4ACE-4317-BB55-BAF519E0C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5090" y="4904676"/>
            <a:ext cx="152638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600"/>
              <a:t>https://en.wikipedia.org/wiki/Niels_Bohr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>
            <a:extLst>
              <a:ext uri="{FF2B5EF4-FFF2-40B4-BE49-F238E27FC236}">
                <a16:creationId xmlns:a16="http://schemas.microsoft.com/office/drawing/2014/main" id="{1450FEE6-E63F-47D1-BC15-AB552065A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975" y="268665"/>
            <a:ext cx="9078012" cy="2046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800" b="1" u="sng" dirty="0">
                <a:solidFill>
                  <a:schemeClr val="hlink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entury Gothic" panose="020B0502020202020204" pitchFamily="34" charset="0"/>
                <a:ea typeface="+mn-ea"/>
              </a:rPr>
              <a:t>ELECTRON CLOUD MODEL (1926-MODERN THEORY)</a:t>
            </a:r>
            <a:r>
              <a:rPr lang="en-US" sz="2800" b="1" dirty="0">
                <a:solidFill>
                  <a:schemeClr val="hlink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entury Gothic" panose="020B0502020202020204" pitchFamily="34" charset="0"/>
                <a:ea typeface="+mn-ea"/>
              </a:rPr>
              <a:t>: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entury Gothic" panose="020B0502020202020204" pitchFamily="34" charset="0"/>
                <a:ea typeface="+mn-ea"/>
              </a:rPr>
              <a:t> </a:t>
            </a:r>
            <a:br>
              <a:rPr lang="en-US" sz="3300" b="1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entury Gothic" panose="020B0502020202020204" pitchFamily="34" charset="0"/>
                <a:ea typeface="+mn-ea"/>
              </a:rPr>
            </a:br>
            <a:br>
              <a:rPr lang="en-US" sz="3300" b="1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entury Gothic" panose="020B0502020202020204" pitchFamily="34" charset="0"/>
                <a:ea typeface="+mn-ea"/>
              </a:rPr>
            </a:br>
            <a:r>
              <a:rPr lang="en-US" sz="3300" b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entury Gothic" panose="020B0502020202020204" pitchFamily="34" charset="0"/>
                <a:ea typeface="+mn-ea"/>
              </a:rPr>
              <a:t>describes the </a:t>
            </a:r>
            <a:r>
              <a:rPr lang="en-US" sz="3300" b="1" dirty="0">
                <a:solidFill>
                  <a:srgbClr val="0070C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entury Gothic" panose="020B0502020202020204" pitchFamily="34" charset="0"/>
                <a:ea typeface="+mn-ea"/>
              </a:rPr>
              <a:t>POSSIBLE LOCATIONS </a:t>
            </a:r>
            <a:r>
              <a:rPr lang="en-US" sz="3300" b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entury Gothic" panose="020B0502020202020204" pitchFamily="34" charset="0"/>
                <a:ea typeface="+mn-ea"/>
              </a:rPr>
              <a:t>of electrons around the nucleus.</a:t>
            </a:r>
          </a:p>
        </p:txBody>
      </p:sp>
      <p:pic>
        <p:nvPicPr>
          <p:cNvPr id="24579" name="Picture 8" descr="electron_cloud_sm">
            <a:extLst>
              <a:ext uri="{FF2B5EF4-FFF2-40B4-BE49-F238E27FC236}">
                <a16:creationId xmlns:a16="http://schemas.microsoft.com/office/drawing/2014/main" id="{CF743B51-2ADB-4379-B18E-3A8293FC7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5" r="10001" b="12857"/>
          <a:stretch>
            <a:fillRect/>
          </a:stretch>
        </p:blipFill>
        <p:spPr bwMode="auto">
          <a:xfrm>
            <a:off x="3224556" y="2451497"/>
            <a:ext cx="2428875" cy="2349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Rectangle 1">
            <a:extLst>
              <a:ext uri="{FF2B5EF4-FFF2-40B4-BE49-F238E27FC236}">
                <a16:creationId xmlns:a16="http://schemas.microsoft.com/office/drawing/2014/main" id="{2CA05B2B-949A-45BC-BA5F-77337F764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7235" y="4800600"/>
            <a:ext cx="14574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600" dirty="0">
                <a:solidFill>
                  <a:srgbClr val="000000"/>
                </a:solidFill>
              </a:rPr>
              <a:t>https://slideplayer.com/slide/8759382</a:t>
            </a:r>
            <a:endParaRPr lang="en-AU" altLang="en-US" sz="10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>
            <a:extLst>
              <a:ext uri="{FF2B5EF4-FFF2-40B4-BE49-F238E27FC236}">
                <a16:creationId xmlns:a16="http://schemas.microsoft.com/office/drawing/2014/main" id="{A1C8B0F0-BEEA-4A47-BBE7-345FBD0AE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143000"/>
            <a:ext cx="6858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sz="7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raffiti Treat" pitchFamily="2" charset="0"/>
                <a:ea typeface="+mn-ea"/>
              </a:rPr>
              <a:t>ELECTRON ARRANGEMENT</a:t>
            </a:r>
          </a:p>
        </p:txBody>
      </p:sp>
    </p:spTree>
    <p:extLst>
      <p:ext uri="{BB962C8B-B14F-4D97-AF65-F5344CB8AC3E}">
        <p14:creationId xmlns:p14="http://schemas.microsoft.com/office/powerpoint/2010/main" val="4119051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D69AF2-5ED0-4F88-BEEA-746DD4CD4C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4" r="25089"/>
          <a:stretch/>
        </p:blipFill>
        <p:spPr>
          <a:xfrm>
            <a:off x="414385" y="0"/>
            <a:ext cx="2560691" cy="2715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F99CF3-2999-4D1B-8E27-1DC883B2C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4" r="13484"/>
          <a:stretch/>
        </p:blipFill>
        <p:spPr>
          <a:xfrm>
            <a:off x="5648210" y="2457450"/>
            <a:ext cx="2560691" cy="2473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0D6B8E-3A9A-464D-8648-EE76FFE0E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60" y="101618"/>
            <a:ext cx="2560691" cy="2560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DC6D1C-019B-40C3-95BB-D7B446DF2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73" y="2895137"/>
            <a:ext cx="2723606" cy="197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11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46A954F-45BE-4C68-B76C-8C9FAF098A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graphicFrame>
        <p:nvGraphicFramePr>
          <p:cNvPr id="9" name="Google Shape;79;p13">
            <a:extLst>
              <a:ext uri="{FF2B5EF4-FFF2-40B4-BE49-F238E27FC236}">
                <a16:creationId xmlns:a16="http://schemas.microsoft.com/office/drawing/2014/main" id="{2DF927CA-ADAE-4776-A5C8-8C2C1BEC335A}"/>
              </a:ext>
            </a:extLst>
          </p:cNvPr>
          <p:cNvGraphicFramePr/>
          <p:nvPr/>
        </p:nvGraphicFramePr>
        <p:xfrm>
          <a:off x="7406843" y="207640"/>
          <a:ext cx="1224575" cy="350490"/>
        </p:xfrm>
        <a:graphic>
          <a:graphicData uri="http://schemas.openxmlformats.org/drawingml/2006/table">
            <a:tbl>
              <a:tblPr>
                <a:noFill/>
                <a:tableStyleId>{47A94F0A-5EEF-4BB3-9064-345F968643C4}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52A4C5-7EEC-4C96-9CB7-9766A9C9B31D}"/>
              </a:ext>
            </a:extLst>
          </p:cNvPr>
          <p:cNvSpPr txBox="1">
            <a:spLocks/>
          </p:cNvSpPr>
          <p:nvPr/>
        </p:nvSpPr>
        <p:spPr>
          <a:xfrm>
            <a:off x="655095" y="1284680"/>
            <a:ext cx="8190456" cy="373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sz="3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The arrangement of electrons in an atom is important because it determines the </a:t>
            </a:r>
            <a:r>
              <a:rPr lang="en-US" sz="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chemical properties.</a:t>
            </a:r>
            <a:br>
              <a:rPr lang="en-US" sz="3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</a:br>
            <a:endParaRPr lang="en-US" sz="3800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  <a:ea typeface="Arial" charset="0"/>
              <a:cs typeface="Arial" charset="0"/>
            </a:endParaRPr>
          </a:p>
          <a:p>
            <a:r>
              <a:rPr lang="en-US" sz="3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Electrons are arranged in electron shells </a:t>
            </a:r>
            <a:br>
              <a:rPr lang="en-US" sz="3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</a:br>
            <a:r>
              <a:rPr lang="en-US" sz="3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(energy levels). </a:t>
            </a:r>
            <a:br>
              <a:rPr lang="en-US" sz="3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</a:br>
            <a:br>
              <a:rPr lang="en-US" sz="3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</a:br>
            <a:r>
              <a:rPr lang="en-US" sz="3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The lowest shells are filled first, with electrons with the least energy. </a:t>
            </a:r>
            <a:br>
              <a:rPr lang="en-US" sz="3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</a:br>
            <a:br>
              <a:rPr lang="en-US" sz="3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</a:br>
            <a:r>
              <a:rPr lang="en-US" sz="3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Higher shells contain electrons with more energy.</a:t>
            </a:r>
          </a:p>
          <a:p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26CF6-20E3-4239-AB8E-730E408B8E56}"/>
              </a:ext>
            </a:extLst>
          </p:cNvPr>
          <p:cNvSpPr txBox="1"/>
          <p:nvPr/>
        </p:nvSpPr>
        <p:spPr>
          <a:xfrm>
            <a:off x="2616200" y="687755"/>
            <a:ext cx="431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Electron arrangement</a:t>
            </a:r>
            <a:endParaRPr lang="en-AU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576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46A954F-45BE-4C68-B76C-8C9FAF098A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graphicFrame>
        <p:nvGraphicFramePr>
          <p:cNvPr id="9" name="Google Shape;79;p13">
            <a:extLst>
              <a:ext uri="{FF2B5EF4-FFF2-40B4-BE49-F238E27FC236}">
                <a16:creationId xmlns:a16="http://schemas.microsoft.com/office/drawing/2014/main" id="{2DF927CA-ADAE-4776-A5C8-8C2C1BEC33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776399"/>
              </p:ext>
            </p:extLst>
          </p:nvPr>
        </p:nvGraphicFramePr>
        <p:xfrm>
          <a:off x="7406843" y="207640"/>
          <a:ext cx="1224575" cy="350490"/>
        </p:xfrm>
        <a:graphic>
          <a:graphicData uri="http://schemas.openxmlformats.org/drawingml/2006/table">
            <a:tbl>
              <a:tblPr>
                <a:noFill/>
                <a:tableStyleId>{47A94F0A-5EEF-4BB3-9064-345F968643C4}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52A4C5-7EEC-4C96-9CB7-9766A9C9B31D}"/>
              </a:ext>
            </a:extLst>
          </p:cNvPr>
          <p:cNvSpPr txBox="1">
            <a:spLocks/>
          </p:cNvSpPr>
          <p:nvPr/>
        </p:nvSpPr>
        <p:spPr>
          <a:xfrm>
            <a:off x="555397" y="506602"/>
            <a:ext cx="8169111" cy="175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algn="ctr"/>
            <a:r>
              <a:rPr lang="en-US" sz="2800" b="1" dirty="0">
                <a:solidFill>
                  <a:schemeClr val="accent2"/>
                </a:solidFill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Draw a labelled diagram of an atom of lithium</a:t>
            </a:r>
          </a:p>
        </p:txBody>
      </p:sp>
    </p:spTree>
    <p:extLst>
      <p:ext uri="{BB962C8B-B14F-4D97-AF65-F5344CB8AC3E}">
        <p14:creationId xmlns:p14="http://schemas.microsoft.com/office/powerpoint/2010/main" val="850133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46A954F-45BE-4C68-B76C-8C9FAF098A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graphicFrame>
        <p:nvGraphicFramePr>
          <p:cNvPr id="9" name="Google Shape;79;p13">
            <a:extLst>
              <a:ext uri="{FF2B5EF4-FFF2-40B4-BE49-F238E27FC236}">
                <a16:creationId xmlns:a16="http://schemas.microsoft.com/office/drawing/2014/main" id="{2DF927CA-ADAE-4776-A5C8-8C2C1BEC335A}"/>
              </a:ext>
            </a:extLst>
          </p:cNvPr>
          <p:cNvGraphicFramePr/>
          <p:nvPr/>
        </p:nvGraphicFramePr>
        <p:xfrm>
          <a:off x="7406843" y="207640"/>
          <a:ext cx="1224575" cy="350490"/>
        </p:xfrm>
        <a:graphic>
          <a:graphicData uri="http://schemas.openxmlformats.org/drawingml/2006/table">
            <a:tbl>
              <a:tblPr>
                <a:noFill/>
                <a:tableStyleId>{47A94F0A-5EEF-4BB3-9064-345F968643C4}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52A4C5-7EEC-4C96-9CB7-9766A9C9B31D}"/>
              </a:ext>
            </a:extLst>
          </p:cNvPr>
          <p:cNvSpPr txBox="1">
            <a:spLocks/>
          </p:cNvSpPr>
          <p:nvPr/>
        </p:nvSpPr>
        <p:spPr>
          <a:xfrm>
            <a:off x="726972" y="1284680"/>
            <a:ext cx="8190456" cy="373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26CF6-20E3-4239-AB8E-730E408B8E56}"/>
              </a:ext>
            </a:extLst>
          </p:cNvPr>
          <p:cNvSpPr txBox="1"/>
          <p:nvPr/>
        </p:nvSpPr>
        <p:spPr>
          <a:xfrm>
            <a:off x="2616200" y="687755"/>
            <a:ext cx="431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Electron arrangement</a:t>
            </a:r>
            <a:endParaRPr lang="en-AU" sz="2800" b="1" dirty="0">
              <a:latin typeface="Century Gothic" panose="020B0502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DAA62E-A091-4466-BD95-CCF9B4F74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3700"/>
              </p:ext>
            </p:extLst>
          </p:nvPr>
        </p:nvGraphicFramePr>
        <p:xfrm>
          <a:off x="773409" y="1414217"/>
          <a:ext cx="3976914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8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Electron shell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Maximum</a:t>
                      </a:r>
                      <a:r>
                        <a:rPr lang="en-US" sz="24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n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umber of electrons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66EC66-67CB-4A15-9E21-4A6A9F69D2EA}"/>
              </a:ext>
            </a:extLst>
          </p:cNvPr>
          <p:cNvSpPr txBox="1"/>
          <p:nvPr/>
        </p:nvSpPr>
        <p:spPr>
          <a:xfrm>
            <a:off x="5692878" y="1833086"/>
            <a:ext cx="27241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Can you work out the rule for the maximum number of electrons allowed in each electron shell?</a:t>
            </a:r>
          </a:p>
        </p:txBody>
      </p:sp>
    </p:spTree>
    <p:extLst>
      <p:ext uri="{BB962C8B-B14F-4D97-AF65-F5344CB8AC3E}">
        <p14:creationId xmlns:p14="http://schemas.microsoft.com/office/powerpoint/2010/main" val="2782092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46A954F-45BE-4C68-B76C-8C9FAF098A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graphicFrame>
        <p:nvGraphicFramePr>
          <p:cNvPr id="9" name="Google Shape;79;p13">
            <a:extLst>
              <a:ext uri="{FF2B5EF4-FFF2-40B4-BE49-F238E27FC236}">
                <a16:creationId xmlns:a16="http://schemas.microsoft.com/office/drawing/2014/main" id="{2DF927CA-ADAE-4776-A5C8-8C2C1BEC335A}"/>
              </a:ext>
            </a:extLst>
          </p:cNvPr>
          <p:cNvGraphicFramePr/>
          <p:nvPr/>
        </p:nvGraphicFramePr>
        <p:xfrm>
          <a:off x="7406843" y="207640"/>
          <a:ext cx="1224575" cy="350490"/>
        </p:xfrm>
        <a:graphic>
          <a:graphicData uri="http://schemas.openxmlformats.org/drawingml/2006/table">
            <a:tbl>
              <a:tblPr>
                <a:noFill/>
                <a:tableStyleId>{47A94F0A-5EEF-4BB3-9064-345F968643C4}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52A4C5-7EEC-4C96-9CB7-9766A9C9B31D}"/>
              </a:ext>
            </a:extLst>
          </p:cNvPr>
          <p:cNvSpPr txBox="1">
            <a:spLocks/>
          </p:cNvSpPr>
          <p:nvPr/>
        </p:nvSpPr>
        <p:spPr>
          <a:xfrm>
            <a:off x="726972" y="1284680"/>
            <a:ext cx="8190456" cy="373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26CF6-20E3-4239-AB8E-730E408B8E56}"/>
              </a:ext>
            </a:extLst>
          </p:cNvPr>
          <p:cNvSpPr txBox="1"/>
          <p:nvPr/>
        </p:nvSpPr>
        <p:spPr>
          <a:xfrm>
            <a:off x="2616200" y="687755"/>
            <a:ext cx="431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Electron arrangement</a:t>
            </a:r>
            <a:endParaRPr lang="en-AU" sz="2800" b="1" dirty="0">
              <a:latin typeface="Century Gothic" panose="020B0502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DAA62E-A091-4466-BD95-CCF9B4F74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103155"/>
              </p:ext>
            </p:extLst>
          </p:nvPr>
        </p:nvGraphicFramePr>
        <p:xfrm>
          <a:off x="773409" y="1414217"/>
          <a:ext cx="3976914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8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Electron shell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Maximum</a:t>
                      </a:r>
                      <a:r>
                        <a:rPr lang="en-US" sz="24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n</a:t>
                      </a:r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umber of electrons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66EC66-67CB-4A15-9E21-4A6A9F69D2EA}"/>
              </a:ext>
            </a:extLst>
          </p:cNvPr>
          <p:cNvSpPr txBox="1"/>
          <p:nvPr/>
        </p:nvSpPr>
        <p:spPr>
          <a:xfrm>
            <a:off x="5692878" y="1228760"/>
            <a:ext cx="272415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Can you work out the rule for the maximum number of electrons allowed in each electron shell?</a:t>
            </a:r>
          </a:p>
          <a:p>
            <a:pPr algn="ctr"/>
            <a:endParaRPr lang="en-US" sz="2400" b="1" dirty="0">
              <a:solidFill>
                <a:schemeClr val="accent2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2n</a:t>
            </a:r>
            <a:r>
              <a:rPr lang="en-US" sz="3200" baseline="30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3200" b="1" dirty="0">
              <a:solidFill>
                <a:schemeClr val="accent2"/>
              </a:solidFill>
              <a:highlight>
                <a:srgbClr val="FFFF00"/>
              </a:highlight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844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12E7606-9AB1-48F7-8721-18A2571F3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C5409-009F-48E3-B202-23BA38C62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003300"/>
            <a:ext cx="7789333" cy="332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40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12E7606-9AB1-48F7-8721-18A2571F3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458E-2623-40F5-8387-4F8E5182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23115"/>
            <a:ext cx="8108950" cy="349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60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F210124D-149F-475B-A023-5192A207D28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61050" y="154708"/>
            <a:ext cx="8520600" cy="7926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Year 9 Review</a:t>
            </a:r>
            <a:endParaRPr lang="en-AU" b="1" dirty="0"/>
          </a:p>
        </p:txBody>
      </p:sp>
      <p:pic>
        <p:nvPicPr>
          <p:cNvPr id="1026" name="Picture 2" descr="Cute Chemistry Flask cursor – Custom Cursor">
            <a:extLst>
              <a:ext uri="{FF2B5EF4-FFF2-40B4-BE49-F238E27FC236}">
                <a16:creationId xmlns:a16="http://schemas.microsoft.com/office/drawing/2014/main" id="{ED65766D-EF23-4D24-B459-1CABE05CF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218" y="96737"/>
            <a:ext cx="1811371" cy="90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te chemistry flask cartoon - Transparent PNG &amp; SVG vector file">
            <a:extLst>
              <a:ext uri="{FF2B5EF4-FFF2-40B4-BE49-F238E27FC236}">
                <a16:creationId xmlns:a16="http://schemas.microsoft.com/office/drawing/2014/main" id="{F2B69075-DA2E-4E7E-A219-4369044DB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3" y="154708"/>
            <a:ext cx="1192344" cy="119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DC8E7B-9F7B-4C07-9607-933DD6402B84}"/>
              </a:ext>
            </a:extLst>
          </p:cNvPr>
          <p:cNvSpPr txBox="1"/>
          <p:nvPr/>
        </p:nvSpPr>
        <p:spPr>
          <a:xfrm>
            <a:off x="1368507" y="696663"/>
            <a:ext cx="6912205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/>
              <a:t>I can / will be able to:</a:t>
            </a:r>
          </a:p>
          <a:p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Draw a </a:t>
            </a:r>
            <a:r>
              <a:rPr lang="en-US" sz="1900" b="1" dirty="0"/>
              <a:t>labelled diagram </a:t>
            </a:r>
            <a:r>
              <a:rPr lang="en-US" sz="1900" dirty="0"/>
              <a:t>of an </a:t>
            </a:r>
            <a:r>
              <a:rPr lang="en-US" sz="1900" b="1" dirty="0"/>
              <a:t>atom</a:t>
            </a:r>
            <a:br>
              <a:rPr lang="en-US" sz="1900" dirty="0"/>
            </a:b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Describe the </a:t>
            </a:r>
            <a:r>
              <a:rPr lang="en-US" sz="1900" b="1" dirty="0"/>
              <a:t>properties</a:t>
            </a:r>
            <a:r>
              <a:rPr lang="en-US" sz="1900" dirty="0"/>
              <a:t> of </a:t>
            </a:r>
            <a:r>
              <a:rPr lang="en-US" sz="1900" b="1" dirty="0"/>
              <a:t>subatomic particles </a:t>
            </a:r>
            <a:r>
              <a:rPr lang="en-US" sz="1900" dirty="0"/>
              <a:t>(P, N, E)</a:t>
            </a:r>
            <a:br>
              <a:rPr lang="en-US" sz="1900" dirty="0"/>
            </a:b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Recall how to </a:t>
            </a:r>
            <a:r>
              <a:rPr lang="en-US" sz="1900" b="1" dirty="0"/>
              <a:t>read an element </a:t>
            </a:r>
            <a:r>
              <a:rPr lang="en-US" sz="1900" dirty="0"/>
              <a:t>from the </a:t>
            </a:r>
            <a:r>
              <a:rPr lang="en-US" sz="1900" b="1" dirty="0"/>
              <a:t>Periodic Table</a:t>
            </a:r>
            <a:br>
              <a:rPr lang="en-US" sz="1900" dirty="0"/>
            </a:b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Explain the difference between an </a:t>
            </a:r>
            <a:r>
              <a:rPr lang="en-US" sz="1900" b="1" dirty="0"/>
              <a:t>isotope</a:t>
            </a:r>
            <a:r>
              <a:rPr lang="en-US" sz="1900" dirty="0"/>
              <a:t> and an </a:t>
            </a:r>
            <a:r>
              <a:rPr lang="en-US" sz="1900" b="1" dirty="0"/>
              <a:t>element</a:t>
            </a:r>
            <a:br>
              <a:rPr lang="en-US" sz="1900" b="1" dirty="0"/>
            </a:br>
            <a:endParaRPr lang="en-US" sz="19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List and briefly explain the key discoveries in </a:t>
            </a:r>
            <a:r>
              <a:rPr lang="en-US" sz="1900" b="1" dirty="0"/>
              <a:t>Atomic History</a:t>
            </a:r>
            <a:br>
              <a:rPr lang="en-US" sz="1900" dirty="0"/>
            </a:b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Draw </a:t>
            </a:r>
            <a:r>
              <a:rPr lang="en-US" sz="1900" b="1" dirty="0"/>
              <a:t>electron configurations</a:t>
            </a:r>
            <a:r>
              <a:rPr lang="en-US" sz="1900" dirty="0"/>
              <a:t> of the first 20 elements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2576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46A954F-45BE-4C68-B76C-8C9FAF098A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graphicFrame>
        <p:nvGraphicFramePr>
          <p:cNvPr id="9" name="Google Shape;79;p13">
            <a:extLst>
              <a:ext uri="{FF2B5EF4-FFF2-40B4-BE49-F238E27FC236}">
                <a16:creationId xmlns:a16="http://schemas.microsoft.com/office/drawing/2014/main" id="{2DF927CA-ADAE-4776-A5C8-8C2C1BEC335A}"/>
              </a:ext>
            </a:extLst>
          </p:cNvPr>
          <p:cNvGraphicFramePr/>
          <p:nvPr/>
        </p:nvGraphicFramePr>
        <p:xfrm>
          <a:off x="7406843" y="207640"/>
          <a:ext cx="1224575" cy="350490"/>
        </p:xfrm>
        <a:graphic>
          <a:graphicData uri="http://schemas.openxmlformats.org/drawingml/2006/table">
            <a:tbl>
              <a:tblPr>
                <a:noFill/>
                <a:tableStyleId>{47A94F0A-5EEF-4BB3-9064-345F968643C4}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52A4C5-7EEC-4C96-9CB7-9766A9C9B31D}"/>
              </a:ext>
            </a:extLst>
          </p:cNvPr>
          <p:cNvSpPr txBox="1">
            <a:spLocks/>
          </p:cNvSpPr>
          <p:nvPr/>
        </p:nvSpPr>
        <p:spPr>
          <a:xfrm>
            <a:off x="555397" y="506602"/>
            <a:ext cx="8169111" cy="175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algn="ctr"/>
            <a:r>
              <a:rPr lang="en-US" sz="2800" b="1" dirty="0">
                <a:solidFill>
                  <a:schemeClr val="accent2"/>
                </a:solidFill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Draw a labelled diagram of an atom of lithium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34289-EEF2-42ED-B9C8-63E70BE62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67" y="1994322"/>
            <a:ext cx="4152133" cy="276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59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C51EEE-7494-4DFA-8C77-1AD607ECC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E0156F-A928-4AFE-8F36-8F994CF447A3}"/>
              </a:ext>
            </a:extLst>
          </p:cNvPr>
          <p:cNvSpPr txBox="1">
            <a:spLocks/>
          </p:cNvSpPr>
          <p:nvPr/>
        </p:nvSpPr>
        <p:spPr>
          <a:xfrm>
            <a:off x="2370058" y="897291"/>
            <a:ext cx="4172144" cy="13038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latin typeface="Arial" charset="0"/>
                <a:ea typeface="Arial" charset="0"/>
                <a:cs typeface="Arial" charset="0"/>
              </a:rPr>
              <a:t>Subatomic particles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F9E3538-A642-4719-BD84-F16A9D1EC563}"/>
              </a:ext>
            </a:extLst>
          </p:cNvPr>
          <p:cNvGraphicFramePr>
            <a:graphicFrameLocks/>
          </p:cNvGraphicFramePr>
          <p:nvPr/>
        </p:nvGraphicFramePr>
        <p:xfrm>
          <a:off x="732932" y="1885510"/>
          <a:ext cx="793972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7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7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79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2289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charset="0"/>
                          <a:ea typeface="Arial" charset="0"/>
                          <a:cs typeface="Arial" charset="0"/>
                        </a:rPr>
                        <a:t>Particle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charset="0"/>
                          <a:ea typeface="Arial" charset="0"/>
                          <a:cs typeface="Arial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charset="0"/>
                          <a:ea typeface="Arial" charset="0"/>
                          <a:cs typeface="Arial" charset="0"/>
                        </a:rPr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charset="0"/>
                          <a:ea typeface="Arial" charset="0"/>
                          <a:cs typeface="Arial" charset="0"/>
                        </a:rPr>
                        <a:t>Relative 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charset="0"/>
                          <a:ea typeface="Arial" charset="0"/>
                          <a:cs typeface="Arial" charset="0"/>
                        </a:rPr>
                        <a:t>Relative mass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289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charset="0"/>
                          <a:ea typeface="Arial" charset="0"/>
                          <a:cs typeface="Arial" charset="0"/>
                        </a:rPr>
                        <a:t>proton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289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charset="0"/>
                          <a:ea typeface="Arial" charset="0"/>
                          <a:cs typeface="Arial" charset="0"/>
                        </a:rPr>
                        <a:t>neutron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289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charset="0"/>
                          <a:ea typeface="Arial" charset="0"/>
                          <a:cs typeface="Arial" charset="0"/>
                        </a:rPr>
                        <a:t>electron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788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C51EEE-7494-4DFA-8C77-1AD607ECC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E0156F-A928-4AFE-8F36-8F994CF447A3}"/>
              </a:ext>
            </a:extLst>
          </p:cNvPr>
          <p:cNvSpPr txBox="1">
            <a:spLocks/>
          </p:cNvSpPr>
          <p:nvPr/>
        </p:nvSpPr>
        <p:spPr>
          <a:xfrm>
            <a:off x="2370058" y="897291"/>
            <a:ext cx="4172144" cy="13038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latin typeface="Arial" charset="0"/>
                <a:ea typeface="Arial" charset="0"/>
                <a:cs typeface="Arial" charset="0"/>
              </a:rPr>
              <a:t>Subatomic particles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F9E3538-A642-4719-BD84-F16A9D1EC5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393025"/>
              </p:ext>
            </p:extLst>
          </p:nvPr>
        </p:nvGraphicFramePr>
        <p:xfrm>
          <a:off x="732932" y="1885510"/>
          <a:ext cx="793972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7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7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79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2289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charset="0"/>
                          <a:ea typeface="Arial" charset="0"/>
                          <a:cs typeface="Arial" charset="0"/>
                        </a:rPr>
                        <a:t>Particle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charset="0"/>
                          <a:ea typeface="Arial" charset="0"/>
                          <a:cs typeface="Arial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charset="0"/>
                          <a:ea typeface="Arial" charset="0"/>
                          <a:cs typeface="Arial" charset="0"/>
                        </a:rPr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charset="0"/>
                          <a:ea typeface="Arial" charset="0"/>
                          <a:cs typeface="Arial" charset="0"/>
                        </a:rPr>
                        <a:t>Relative 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charset="0"/>
                          <a:ea typeface="Arial" charset="0"/>
                          <a:cs typeface="Arial" charset="0"/>
                        </a:rPr>
                        <a:t>Relative mass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289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charset="0"/>
                          <a:ea typeface="Arial" charset="0"/>
                          <a:cs typeface="Arial" charset="0"/>
                        </a:rPr>
                        <a:t>proton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289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charset="0"/>
                          <a:ea typeface="Arial" charset="0"/>
                          <a:cs typeface="Arial" charset="0"/>
                        </a:rPr>
                        <a:t>neutron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289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charset="0"/>
                          <a:ea typeface="Arial" charset="0"/>
                          <a:cs typeface="Arial" charset="0"/>
                        </a:rPr>
                        <a:t>electron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C0392F-5ADB-4366-AEE2-4418B1DD9992}"/>
              </a:ext>
            </a:extLst>
          </p:cNvPr>
          <p:cNvCxnSpPr>
            <a:cxnSpLocks/>
          </p:cNvCxnSpPr>
          <p:nvPr/>
        </p:nvCxnSpPr>
        <p:spPr>
          <a:xfrm flipV="1">
            <a:off x="787138" y="1587978"/>
            <a:ext cx="7956223" cy="1458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790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C51EEE-7494-4DFA-8C77-1AD607ECC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E0156F-A928-4AFE-8F36-8F994CF447A3}"/>
              </a:ext>
            </a:extLst>
          </p:cNvPr>
          <p:cNvSpPr txBox="1">
            <a:spLocks/>
          </p:cNvSpPr>
          <p:nvPr/>
        </p:nvSpPr>
        <p:spPr>
          <a:xfrm>
            <a:off x="2370058" y="897291"/>
            <a:ext cx="4172144" cy="13038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latin typeface="Arial" charset="0"/>
                <a:ea typeface="Arial" charset="0"/>
                <a:cs typeface="Arial" charset="0"/>
              </a:rPr>
              <a:t>Subatomic particles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3">
                <a:extLst>
                  <a:ext uri="{FF2B5EF4-FFF2-40B4-BE49-F238E27FC236}">
                    <a16:creationId xmlns:a16="http://schemas.microsoft.com/office/drawing/2014/main" id="{AF9E3538-A642-4719-BD84-F16A9D1EC56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80681927"/>
                  </p:ext>
                </p:extLst>
              </p:nvPr>
            </p:nvGraphicFramePr>
            <p:xfrm>
              <a:off x="695225" y="1791242"/>
              <a:ext cx="7939725" cy="2621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79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9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8794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8794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8794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2289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Particle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Location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Relative charge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Relative mass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2289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proton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nucleus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+1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2289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neutron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nucleus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2289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electron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electron cloud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2800" i="1" smtClean="0">
                                        <a:latin typeface="Cambria Math" panose="02040503050406030204" pitchFamily="18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2800" b="0" i="1" smtClean="0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sz="2800" b="0" i="1" smtClean="0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2000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8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3">
                <a:extLst>
                  <a:ext uri="{FF2B5EF4-FFF2-40B4-BE49-F238E27FC236}">
                    <a16:creationId xmlns:a16="http://schemas.microsoft.com/office/drawing/2014/main" id="{AF9E3538-A642-4719-BD84-F16A9D1EC56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80681927"/>
                  </p:ext>
                </p:extLst>
              </p:nvPr>
            </p:nvGraphicFramePr>
            <p:xfrm>
              <a:off x="695225" y="1791242"/>
              <a:ext cx="7939725" cy="2621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79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79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8794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8794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8794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Particle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Location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Relative charge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Relative mass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proton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nucleus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+1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neutron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nucleus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electron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electron cloud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617" t="-181290" r="-1533" b="-1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AA091E-27AD-4815-98D1-9DEA176FD885}"/>
              </a:ext>
            </a:extLst>
          </p:cNvPr>
          <p:cNvCxnSpPr>
            <a:cxnSpLocks/>
          </p:cNvCxnSpPr>
          <p:nvPr/>
        </p:nvCxnSpPr>
        <p:spPr>
          <a:xfrm flipV="1">
            <a:off x="787138" y="1587978"/>
            <a:ext cx="7956223" cy="1458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98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388C5CB-0D7F-4948-ABC2-9A5553487F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FAED77-0918-4A8D-9AE1-0C563AD681A6}"/>
              </a:ext>
            </a:extLst>
          </p:cNvPr>
          <p:cNvSpPr txBox="1">
            <a:spLocks/>
          </p:cNvSpPr>
          <p:nvPr/>
        </p:nvSpPr>
        <p:spPr>
          <a:xfrm>
            <a:off x="2370057" y="897291"/>
            <a:ext cx="4431381" cy="13038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latin typeface="Arial" charset="0"/>
                <a:ea typeface="Arial" charset="0"/>
                <a:cs typeface="Arial" charset="0"/>
              </a:rPr>
              <a:t>Representing elements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3D5D8C-8FFD-4C3C-8D07-AF423EACDBBB}"/>
              </a:ext>
            </a:extLst>
          </p:cNvPr>
          <p:cNvSpPr txBox="1"/>
          <p:nvPr/>
        </p:nvSpPr>
        <p:spPr>
          <a:xfrm>
            <a:off x="579748" y="1972847"/>
            <a:ext cx="22152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An element can be represented using a symbol</a:t>
            </a:r>
            <a:endParaRPr lang="en-AU" sz="2400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92CFA-5CBD-47B5-B969-B24C06245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55" y="1871219"/>
            <a:ext cx="3234912" cy="273966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2CED89-2F19-4924-B41C-570F8863E42E}"/>
              </a:ext>
            </a:extLst>
          </p:cNvPr>
          <p:cNvCxnSpPr>
            <a:cxnSpLocks/>
          </p:cNvCxnSpPr>
          <p:nvPr/>
        </p:nvCxnSpPr>
        <p:spPr>
          <a:xfrm flipV="1">
            <a:off x="787138" y="1587978"/>
            <a:ext cx="7956223" cy="145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590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780" y="879505"/>
            <a:ext cx="1988440" cy="572700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  <a:ea typeface="Arial" charset="0"/>
                <a:cs typeface="Arial" charset="0"/>
              </a:rP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9109" y="1950355"/>
            <a:ext cx="3695420" cy="3041137"/>
          </a:xfrm>
        </p:spPr>
        <p:txBody>
          <a:bodyPr>
            <a:normAutofit/>
          </a:bodyPr>
          <a:lstStyle/>
          <a:p>
            <a:r>
              <a:rPr lang="en-US" sz="2100" b="1" dirty="0">
                <a:solidFill>
                  <a:srgbClr val="00B050"/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Element name =</a:t>
            </a:r>
            <a:br>
              <a:rPr lang="en-US" sz="2100" b="1" dirty="0">
                <a:solidFill>
                  <a:srgbClr val="00B050"/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</a:br>
            <a:endParaRPr lang="en-US" sz="2100" b="1" dirty="0">
              <a:solidFill>
                <a:srgbClr val="00B050"/>
              </a:solidFill>
              <a:latin typeface="Century Gothic" panose="020B0502020202020204" pitchFamily="34" charset="0"/>
              <a:ea typeface="Arial" charset="0"/>
              <a:cs typeface="Arial" charset="0"/>
            </a:endParaRPr>
          </a:p>
          <a:p>
            <a:r>
              <a:rPr lang="en-US" sz="2100" b="1" dirty="0">
                <a:solidFill>
                  <a:srgbClr val="00B050"/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Number of protons =</a:t>
            </a:r>
            <a:br>
              <a:rPr lang="en-US" sz="2100" b="1" dirty="0">
                <a:solidFill>
                  <a:srgbClr val="00B050"/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</a:br>
            <a:endParaRPr lang="en-US" sz="2100" b="1" dirty="0">
              <a:solidFill>
                <a:srgbClr val="00B050"/>
              </a:solidFill>
              <a:latin typeface="Century Gothic" panose="020B0502020202020204" pitchFamily="34" charset="0"/>
              <a:ea typeface="Arial" charset="0"/>
              <a:cs typeface="Arial" charset="0"/>
            </a:endParaRPr>
          </a:p>
          <a:p>
            <a:r>
              <a:rPr lang="en-US" sz="2100" b="1" dirty="0">
                <a:solidFill>
                  <a:srgbClr val="00B050"/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Number of neutrons =</a:t>
            </a:r>
            <a:br>
              <a:rPr lang="en-US" sz="2100" b="1" dirty="0">
                <a:solidFill>
                  <a:srgbClr val="00B050"/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</a:br>
            <a:r>
              <a:rPr lang="en-US" sz="2100" b="1" dirty="0">
                <a:solidFill>
                  <a:srgbClr val="00B050"/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 </a:t>
            </a:r>
          </a:p>
          <a:p>
            <a:r>
              <a:rPr lang="en-US" sz="2100" b="1" dirty="0">
                <a:solidFill>
                  <a:srgbClr val="00B050"/>
                </a:solidFill>
                <a:latin typeface="Century Gothic" panose="020B0502020202020204" pitchFamily="34" charset="0"/>
                <a:ea typeface="Arial" charset="0"/>
                <a:cs typeface="Arial" charset="0"/>
              </a:rPr>
              <a:t>Number of electrons =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66" y="2104975"/>
            <a:ext cx="4561298" cy="184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89549"/>
      </p:ext>
    </p:extLst>
  </p:cSld>
  <p:clrMapOvr>
    <a:masterClrMapping/>
  </p:clrMapOvr>
</p:sld>
</file>

<file path=ppt/theme/theme1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C6975F-C386-4F52-A114-F16613E6047B}">
  <ds:schemaRefs>
    <ds:schemaRef ds:uri="http://www.w3.org/XML/1998/namespace"/>
    <ds:schemaRef ds:uri="2967a9fc-976b-42b5-912b-7e06731de9b6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aa21e55-63ad-464e-ae37-3f135e7c6d11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d5c732d2-f217-444a-91d8-37c5714ca695"/>
    <ds:schemaRef ds:uri="8f659357-f805-491c-ad0b-5621b2de6466"/>
  </ds:schemaRefs>
</ds:datastoreItem>
</file>

<file path=customXml/itemProps2.xml><?xml version="1.0" encoding="utf-8"?>
<ds:datastoreItem xmlns:ds="http://schemas.openxmlformats.org/officeDocument/2006/customXml" ds:itemID="{9EE24821-97DC-43FD-B3BA-76F7803B73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3E5CA1-585C-4C36-9738-A8A056F09D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659357-f805-491c-ad0b-5621b2de6466"/>
    <ds:schemaRef ds:uri="d5c732d2-f217-444a-91d8-37c5714ca6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3135</TotalTime>
  <Words>1009</Words>
  <Application>Microsoft Office PowerPoint</Application>
  <PresentationFormat>On-screen Show (16:9)</PresentationFormat>
  <Paragraphs>168</Paragraphs>
  <Slides>34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ASC EDI Template</vt:lpstr>
      <vt:lpstr>Year 9 Chemistry 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Answers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 TOPIC</dc:title>
  <dc:creator>TechFast Australia</dc:creator>
  <cp:lastModifiedBy>COOPER Sarina [Southern River College]</cp:lastModifiedBy>
  <cp:revision>31</cp:revision>
  <dcterms:modified xsi:type="dcterms:W3CDTF">2025-02-06T16:14:26Z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17800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</Properties>
</file>